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372" r:id="rId2"/>
    <p:sldId id="373" r:id="rId3"/>
    <p:sldId id="374" r:id="rId4"/>
    <p:sldId id="375" r:id="rId5"/>
    <p:sldId id="376" r:id="rId6"/>
    <p:sldId id="377" r:id="rId7"/>
    <p:sldId id="378" r:id="rId8"/>
    <p:sldId id="379" r:id="rId9"/>
    <p:sldId id="380" r:id="rId10"/>
    <p:sldId id="259" r:id="rId11"/>
    <p:sldId id="261" r:id="rId12"/>
    <p:sldId id="262" r:id="rId13"/>
    <p:sldId id="264" r:id="rId14"/>
    <p:sldId id="267" r:id="rId15"/>
    <p:sldId id="268" r:id="rId16"/>
    <p:sldId id="269" r:id="rId17"/>
    <p:sldId id="270" r:id="rId18"/>
    <p:sldId id="271" r:id="rId19"/>
    <p:sldId id="272" r:id="rId20"/>
    <p:sldId id="273" r:id="rId21"/>
    <p:sldId id="278" r:id="rId22"/>
    <p:sldId id="279" r:id="rId23"/>
    <p:sldId id="281" r:id="rId24"/>
    <p:sldId id="282" r:id="rId25"/>
    <p:sldId id="381" r:id="rId26"/>
    <p:sldId id="37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4886851-668D-4FD3-89CA-A754F604B50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275140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886851-668D-4FD3-89CA-A754F604B50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3415211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886851-668D-4FD3-89CA-A754F604B50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213136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886851-668D-4FD3-89CA-A754F604B50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94725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886851-668D-4FD3-89CA-A754F604B50A}"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380287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886851-668D-4FD3-89CA-A754F604B50A}"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1135908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886851-668D-4FD3-89CA-A754F604B50A}" type="datetimeFigureOut">
              <a:rPr lang="en-US" smtClean="0"/>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309711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886851-668D-4FD3-89CA-A754F604B50A}" type="datetimeFigureOut">
              <a:rPr lang="en-US" smtClean="0"/>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113165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886851-668D-4FD3-89CA-A754F604B50A}" type="datetimeFigureOut">
              <a:rPr lang="en-US" smtClean="0"/>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4162843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886851-668D-4FD3-89CA-A754F604B50A}"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2208321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886851-668D-4FD3-89CA-A754F604B50A}"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B19A4-AE29-4FDF-8FCF-C5855810B4F8}" type="slidenum">
              <a:rPr lang="en-US" smtClean="0"/>
              <a:t>‹#›</a:t>
            </a:fld>
            <a:endParaRPr lang="en-US"/>
          </a:p>
        </p:txBody>
      </p:sp>
    </p:spTree>
    <p:extLst>
      <p:ext uri="{BB962C8B-B14F-4D97-AF65-F5344CB8AC3E}">
        <p14:creationId xmlns:p14="http://schemas.microsoft.com/office/powerpoint/2010/main" val="775097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6814">
              <a:schemeClr val="accent3">
                <a:lumMod val="60000"/>
                <a:lumOff val="40000"/>
              </a:schemeClr>
            </a:gs>
            <a:gs pos="46018">
              <a:schemeClr val="accent3">
                <a:lumMod val="60000"/>
                <a:lumOff val="40000"/>
              </a:schemeClr>
            </a:gs>
            <a:gs pos="100000">
              <a:schemeClr val="bg1"/>
            </a:gs>
            <a:gs pos="74000">
              <a:schemeClr val="accent1">
                <a:lumMod val="45000"/>
                <a:lumOff val="55000"/>
              </a:schemeClr>
            </a:gs>
            <a:gs pos="83000">
              <a:schemeClr val="accent1">
                <a:lumMod val="45000"/>
                <a:lumOff val="55000"/>
              </a:schemeClr>
            </a:gs>
            <a:gs pos="100000">
              <a:schemeClr val="accent3">
                <a:lumMod val="40000"/>
                <a:lumOff val="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86851-668D-4FD3-89CA-A754F604B50A}" type="datetimeFigureOut">
              <a:rPr lang="en-US" smtClean="0"/>
              <a:t>9/10/2020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5B19A4-AE29-4FDF-8FCF-C5855810B4F8}" type="slidenum">
              <a:rPr lang="en-US" smtClean="0"/>
              <a:t>‹#›</a:t>
            </a:fld>
            <a:endParaRPr lang="en-US"/>
          </a:p>
        </p:txBody>
      </p:sp>
    </p:spTree>
    <p:extLst>
      <p:ext uri="{BB962C8B-B14F-4D97-AF65-F5344CB8AC3E}">
        <p14:creationId xmlns:p14="http://schemas.microsoft.com/office/powerpoint/2010/main" val="38759697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 Skills -III</a:t>
            </a:r>
            <a:endParaRPr lang="en-US" dirty="0"/>
          </a:p>
        </p:txBody>
      </p:sp>
    </p:spTree>
    <p:extLst>
      <p:ext uri="{BB962C8B-B14F-4D97-AF65-F5344CB8AC3E}">
        <p14:creationId xmlns:p14="http://schemas.microsoft.com/office/powerpoint/2010/main" val="3290982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54559" y="461594"/>
            <a:ext cx="7112658" cy="697230"/>
          </a:xfrm>
          <a:prstGeom prst="rect">
            <a:avLst/>
          </a:prstGeom>
        </p:spPr>
        <p:txBody>
          <a:bodyPr vert="horz" wrap="square" lIns="0" tIns="13335" rIns="0" bIns="0" rtlCol="0" anchor="ctr">
            <a:spAutoFit/>
          </a:bodyPr>
          <a:lstStyle/>
          <a:p>
            <a:pPr marL="12700" algn="ctr">
              <a:lnSpc>
                <a:spcPct val="100000"/>
              </a:lnSpc>
              <a:spcBef>
                <a:spcPts val="105"/>
              </a:spcBef>
            </a:pPr>
            <a:r>
              <a:rPr lang="en-US" spc="-5" dirty="0" smtClean="0"/>
              <a:t>Resume Writing</a:t>
            </a:r>
            <a:endParaRPr spc="-5" dirty="0"/>
          </a:p>
        </p:txBody>
      </p:sp>
      <p:sp>
        <p:nvSpPr>
          <p:cNvPr id="3" name="object 3"/>
          <p:cNvSpPr txBox="1">
            <a:spLocks noGrp="1"/>
          </p:cNvSpPr>
          <p:nvPr>
            <p:ph idx="1"/>
          </p:nvPr>
        </p:nvSpPr>
        <p:spPr>
          <a:xfrm>
            <a:off x="1100070" y="1761230"/>
            <a:ext cx="10515600" cy="4401846"/>
          </a:xfrm>
          <a:prstGeom prst="rect">
            <a:avLst/>
          </a:prstGeom>
        </p:spPr>
        <p:txBody>
          <a:bodyPr vert="horz" wrap="square" lIns="0" tIns="13335" rIns="0" bIns="0" rtlCol="0">
            <a:spAutoFit/>
          </a:bodyPr>
          <a:lstStyle/>
          <a:p>
            <a:pPr marL="495300" indent="-457200" algn="just">
              <a:lnSpc>
                <a:spcPct val="100000"/>
              </a:lnSpc>
              <a:spcBef>
                <a:spcPts val="780"/>
              </a:spcBef>
              <a:buSzPct val="100000"/>
              <a:tabLst>
                <a:tab pos="293370" algn="l"/>
              </a:tabLst>
            </a:pPr>
            <a:r>
              <a:rPr lang="en-US" sz="3200" dirty="0">
                <a:cs typeface="Arial Black"/>
              </a:rPr>
              <a:t>Resume is summary of your educational qualification </a:t>
            </a:r>
            <a:r>
              <a:rPr lang="en-US" sz="3200" dirty="0" smtClean="0">
                <a:cs typeface="Arial Black"/>
              </a:rPr>
              <a:t>details.</a:t>
            </a:r>
            <a:endParaRPr lang="en-US" sz="3200" dirty="0">
              <a:cs typeface="Arial Black"/>
            </a:endParaRPr>
          </a:p>
          <a:p>
            <a:pPr marL="495300" indent="-457200" algn="just">
              <a:lnSpc>
                <a:spcPct val="100000"/>
              </a:lnSpc>
              <a:spcBef>
                <a:spcPts val="680"/>
              </a:spcBef>
              <a:buSzPct val="100000"/>
              <a:tabLst>
                <a:tab pos="293370" algn="l"/>
              </a:tabLst>
            </a:pPr>
            <a:r>
              <a:rPr lang="en-US" sz="3200" dirty="0">
                <a:cs typeface="Arial Black"/>
              </a:rPr>
              <a:t>It highlights your skills and experience relevant to the </a:t>
            </a:r>
            <a:r>
              <a:rPr lang="en-US" sz="3200" dirty="0" smtClean="0">
                <a:cs typeface="Arial Black"/>
              </a:rPr>
              <a:t>field.</a:t>
            </a:r>
            <a:endParaRPr lang="en-US" sz="3200" dirty="0">
              <a:cs typeface="Arial Black"/>
            </a:endParaRPr>
          </a:p>
          <a:p>
            <a:pPr marL="495300" indent="-457200" algn="just">
              <a:lnSpc>
                <a:spcPct val="100000"/>
              </a:lnSpc>
              <a:spcBef>
                <a:spcPts val="680"/>
              </a:spcBef>
              <a:buSzPct val="100000"/>
              <a:tabLst>
                <a:tab pos="293370" algn="l"/>
              </a:tabLst>
            </a:pPr>
            <a:r>
              <a:rPr lang="en-US" sz="3200" dirty="0">
                <a:cs typeface="Arial Black"/>
              </a:rPr>
              <a:t>It highlights your objective and </a:t>
            </a:r>
            <a:r>
              <a:rPr lang="en-US" sz="3200" dirty="0" smtClean="0">
                <a:cs typeface="Arial Black"/>
              </a:rPr>
              <a:t>accomplishments.</a:t>
            </a:r>
            <a:endParaRPr lang="en-US" sz="3200" dirty="0">
              <a:cs typeface="Arial Black"/>
            </a:endParaRPr>
          </a:p>
          <a:p>
            <a:pPr marL="495300" indent="-457200" algn="just">
              <a:lnSpc>
                <a:spcPct val="100000"/>
              </a:lnSpc>
              <a:spcBef>
                <a:spcPts val="670"/>
              </a:spcBef>
              <a:buSzPct val="100000"/>
              <a:tabLst>
                <a:tab pos="293370" algn="l"/>
              </a:tabLst>
            </a:pPr>
            <a:r>
              <a:rPr lang="en-US" sz="3200" dirty="0">
                <a:cs typeface="Arial Black"/>
              </a:rPr>
              <a:t>Its purpose is to get you an Interview </a:t>
            </a:r>
            <a:r>
              <a:rPr lang="en-US" sz="3200" dirty="0" smtClean="0">
                <a:cs typeface="Arial Black"/>
              </a:rPr>
              <a:t>call.</a:t>
            </a:r>
            <a:endParaRPr lang="en-US" sz="3200" dirty="0">
              <a:cs typeface="Arial Black"/>
            </a:endParaRPr>
          </a:p>
          <a:p>
            <a:pPr marL="495300" indent="-457200" algn="just">
              <a:lnSpc>
                <a:spcPct val="100000"/>
              </a:lnSpc>
              <a:spcBef>
                <a:spcPts val="680"/>
              </a:spcBef>
              <a:buSzPct val="100000"/>
              <a:tabLst>
                <a:tab pos="293370" algn="l"/>
              </a:tabLst>
            </a:pPr>
            <a:r>
              <a:rPr lang="en-US" sz="3200" dirty="0">
                <a:cs typeface="Arial Black"/>
              </a:rPr>
              <a:t>A resume should reflect more than just work </a:t>
            </a:r>
            <a:r>
              <a:rPr lang="en-US" sz="3200" dirty="0" smtClean="0">
                <a:cs typeface="Arial Black"/>
              </a:rPr>
              <a:t>experience.</a:t>
            </a:r>
            <a:endParaRPr lang="en-US" sz="3200" dirty="0">
              <a:cs typeface="Arial Black"/>
            </a:endParaRPr>
          </a:p>
          <a:p>
            <a:pPr marL="495300" indent="-457200" algn="just">
              <a:lnSpc>
                <a:spcPct val="100000"/>
              </a:lnSpc>
              <a:spcBef>
                <a:spcPts val="680"/>
              </a:spcBef>
              <a:buSzPct val="100000"/>
              <a:tabLst>
                <a:tab pos="293370" algn="l"/>
              </a:tabLst>
            </a:pPr>
            <a:r>
              <a:rPr lang="en-US" sz="3200" dirty="0">
                <a:cs typeface="Arial Black"/>
              </a:rPr>
              <a:t>It should consider your extracurricular, and leadership </a:t>
            </a:r>
            <a:r>
              <a:rPr lang="en-US" sz="3200" dirty="0" smtClean="0">
                <a:cs typeface="Arial Black"/>
              </a:rPr>
              <a:t>qualities.</a:t>
            </a:r>
            <a:endParaRPr lang="en-US" sz="3200" dirty="0">
              <a:cs typeface="Arial Black"/>
            </a:endParaRPr>
          </a:p>
        </p:txBody>
      </p:sp>
    </p:spTree>
    <p:extLst>
      <p:ext uri="{BB962C8B-B14F-4D97-AF65-F5344CB8AC3E}">
        <p14:creationId xmlns:p14="http://schemas.microsoft.com/office/powerpoint/2010/main" val="1336867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521" y="976621"/>
            <a:ext cx="9852338" cy="4982773"/>
          </a:xfrm>
          <a:prstGeom prst="rect">
            <a:avLst/>
          </a:prstGeom>
        </p:spPr>
        <p:txBody>
          <a:bodyPr vert="horz" wrap="square" lIns="0" tIns="113664" rIns="0" bIns="0" rtlCol="0">
            <a:spAutoFit/>
          </a:bodyPr>
          <a:lstStyle/>
          <a:p>
            <a:pPr marL="609600" indent="-571500" algn="ctr">
              <a:lnSpc>
                <a:spcPct val="100000"/>
              </a:lnSpc>
              <a:spcBef>
                <a:spcPts val="880"/>
              </a:spcBef>
              <a:buSzPct val="100000"/>
              <a:buFont typeface="Arial" panose="020B0604020202020204" pitchFamily="34" charset="0"/>
              <a:buChar char="•"/>
              <a:tabLst>
                <a:tab pos="293370" algn="l"/>
                <a:tab pos="2843530" algn="l"/>
              </a:tabLst>
            </a:pPr>
            <a:r>
              <a:rPr lang="en-US" sz="4000" dirty="0" smtClean="0">
                <a:cs typeface="Arial"/>
              </a:rPr>
              <a:t>Types of Resumes</a:t>
            </a:r>
          </a:p>
          <a:p>
            <a:pPr marL="609600" indent="-571500" algn="ctr">
              <a:lnSpc>
                <a:spcPct val="100000"/>
              </a:lnSpc>
              <a:spcBef>
                <a:spcPts val="880"/>
              </a:spcBef>
              <a:buSzPct val="100000"/>
              <a:buFont typeface="Arial" panose="020B0604020202020204" pitchFamily="34" charset="0"/>
              <a:buChar char="•"/>
              <a:tabLst>
                <a:tab pos="293370" algn="l"/>
                <a:tab pos="2843530" algn="l"/>
              </a:tabLst>
            </a:pPr>
            <a:endParaRPr lang="en-US" sz="3600" dirty="0" smtClean="0">
              <a:cs typeface="Arial"/>
            </a:endParaRPr>
          </a:p>
          <a:p>
            <a:pPr marL="609600" indent="-571500">
              <a:lnSpc>
                <a:spcPct val="100000"/>
              </a:lnSpc>
              <a:spcBef>
                <a:spcPts val="880"/>
              </a:spcBef>
              <a:buSzPct val="100000"/>
              <a:buFont typeface="Arial" panose="020B0604020202020204" pitchFamily="34" charset="0"/>
              <a:buChar char="•"/>
              <a:tabLst>
                <a:tab pos="293370" algn="l"/>
                <a:tab pos="2843530" algn="l"/>
              </a:tabLst>
            </a:pPr>
            <a:r>
              <a:rPr lang="en-US" sz="3200" dirty="0" smtClean="0">
                <a:cs typeface="Arial"/>
              </a:rPr>
              <a:t>Occupational</a:t>
            </a:r>
            <a:r>
              <a:rPr lang="en-US" sz="3200" dirty="0">
                <a:cs typeface="Arial"/>
              </a:rPr>
              <a:t>	resumes</a:t>
            </a:r>
          </a:p>
          <a:p>
            <a:pPr marL="609600" indent="-571500">
              <a:lnSpc>
                <a:spcPct val="100000"/>
              </a:lnSpc>
              <a:spcBef>
                <a:spcPts val="780"/>
              </a:spcBef>
              <a:buSzPct val="100000"/>
              <a:buFont typeface="Arial" panose="020B0604020202020204" pitchFamily="34" charset="0"/>
              <a:buChar char="•"/>
              <a:tabLst>
                <a:tab pos="293370" algn="l"/>
                <a:tab pos="2971800" algn="l"/>
              </a:tabLst>
            </a:pPr>
            <a:r>
              <a:rPr lang="en-US" sz="3200" dirty="0">
                <a:cs typeface="Arial"/>
              </a:rPr>
              <a:t>Chronological	resumes</a:t>
            </a:r>
          </a:p>
          <a:p>
            <a:pPr marL="609600" indent="-571500">
              <a:lnSpc>
                <a:spcPct val="100000"/>
              </a:lnSpc>
              <a:spcBef>
                <a:spcPts val="790"/>
              </a:spcBef>
              <a:buSzPct val="100000"/>
              <a:buFont typeface="Arial" panose="020B0604020202020204" pitchFamily="34" charset="0"/>
              <a:buChar char="•"/>
              <a:tabLst>
                <a:tab pos="293370" algn="l"/>
                <a:tab pos="2350770" algn="l"/>
              </a:tabLst>
            </a:pPr>
            <a:r>
              <a:rPr lang="en-US" sz="3200" dirty="0">
                <a:cs typeface="Arial"/>
              </a:rPr>
              <a:t>Functional	</a:t>
            </a:r>
            <a:r>
              <a:rPr lang="en-US" sz="3200" dirty="0" smtClean="0">
                <a:cs typeface="Arial"/>
              </a:rPr>
              <a:t> resume</a:t>
            </a:r>
            <a:endParaRPr lang="en-US" sz="3200" dirty="0">
              <a:cs typeface="Arial"/>
            </a:endParaRPr>
          </a:p>
          <a:p>
            <a:pPr marL="609600" indent="-571500">
              <a:lnSpc>
                <a:spcPct val="100000"/>
              </a:lnSpc>
              <a:spcBef>
                <a:spcPts val="780"/>
              </a:spcBef>
              <a:buSzPct val="100000"/>
              <a:buFont typeface="Arial" panose="020B0604020202020204" pitchFamily="34" charset="0"/>
              <a:buChar char="•"/>
              <a:tabLst>
                <a:tab pos="293370" algn="l"/>
                <a:tab pos="2733675" algn="l"/>
              </a:tabLst>
            </a:pPr>
            <a:r>
              <a:rPr lang="en-US" sz="3200" dirty="0" smtClean="0">
                <a:cs typeface="Arial"/>
              </a:rPr>
              <a:t>Combination </a:t>
            </a:r>
            <a:r>
              <a:rPr lang="en-US" sz="3200" dirty="0">
                <a:cs typeface="Arial"/>
              </a:rPr>
              <a:t>	resumes</a:t>
            </a:r>
          </a:p>
          <a:p>
            <a:pPr marL="609600" indent="-571500">
              <a:lnSpc>
                <a:spcPct val="100000"/>
              </a:lnSpc>
              <a:spcBef>
                <a:spcPts val="790"/>
              </a:spcBef>
              <a:buSzPct val="100000"/>
              <a:buFont typeface="Arial" panose="020B0604020202020204" pitchFamily="34" charset="0"/>
              <a:buChar char="•"/>
              <a:tabLst>
                <a:tab pos="293370" algn="l"/>
                <a:tab pos="2428240" algn="l"/>
                <a:tab pos="3451860" algn="l"/>
              </a:tabLst>
            </a:pPr>
            <a:r>
              <a:rPr lang="en-US" sz="3200" dirty="0">
                <a:cs typeface="Arial"/>
              </a:rPr>
              <a:t>Curriculum	vitae	(CVs)</a:t>
            </a:r>
          </a:p>
          <a:p>
            <a:pPr marL="609600" indent="-571500">
              <a:lnSpc>
                <a:spcPct val="100000"/>
              </a:lnSpc>
              <a:spcBef>
                <a:spcPts val="780"/>
              </a:spcBef>
              <a:buSzPct val="100000"/>
              <a:buFont typeface="Arial" panose="020B0604020202020204" pitchFamily="34" charset="0"/>
              <a:buChar char="•"/>
              <a:tabLst>
                <a:tab pos="293370" algn="l"/>
                <a:tab pos="1621790" algn="l"/>
              </a:tabLst>
            </a:pPr>
            <a:r>
              <a:rPr lang="en-US" sz="3200" dirty="0">
                <a:cs typeface="Arial"/>
              </a:rPr>
              <a:t>Online	Resumes</a:t>
            </a:r>
          </a:p>
        </p:txBody>
      </p:sp>
    </p:spTree>
    <p:extLst>
      <p:ext uri="{BB962C8B-B14F-4D97-AF65-F5344CB8AC3E}">
        <p14:creationId xmlns:p14="http://schemas.microsoft.com/office/powerpoint/2010/main" val="1015524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8427" y="513957"/>
            <a:ext cx="9723549" cy="6344043"/>
          </a:xfrm>
          <a:prstGeom prst="rect">
            <a:avLst/>
          </a:prstGeom>
        </p:spPr>
        <p:txBody>
          <a:bodyPr vert="horz" wrap="square" lIns="0" tIns="64769" rIns="0" bIns="0" rtlCol="0">
            <a:spAutoFit/>
          </a:bodyPr>
          <a:lstStyle/>
          <a:p>
            <a:pPr marL="12700" algn="ctr"/>
            <a:r>
              <a:rPr lang="en-US" sz="3600" dirty="0" smtClean="0"/>
              <a:t> Resume Writing Tips</a:t>
            </a:r>
          </a:p>
          <a:p>
            <a:pPr marL="12700" algn="just"/>
            <a:endParaRPr lang="en-US" sz="3600" dirty="0" smtClean="0"/>
          </a:p>
          <a:p>
            <a:pPr marL="469900" indent="-457200" algn="just">
              <a:buFont typeface="Arial" panose="020B0604020202020204" pitchFamily="34" charset="0"/>
              <a:buChar char="•"/>
            </a:pPr>
            <a:r>
              <a:rPr lang="en-US" sz="2800" dirty="0" smtClean="0"/>
              <a:t>List </a:t>
            </a:r>
            <a:r>
              <a:rPr lang="en-US" sz="2800" dirty="0"/>
              <a:t>your technical knowledge first, in an organized way.</a:t>
            </a:r>
          </a:p>
          <a:p>
            <a:pPr marL="469900" marR="5080" indent="-457200" algn="just">
              <a:buFont typeface="Arial" panose="020B0604020202020204" pitchFamily="34" charset="0"/>
              <a:buChar char="•"/>
            </a:pPr>
            <a:r>
              <a:rPr lang="en-US" sz="2800" dirty="0"/>
              <a:t>List your qualifications in order of relevance, from most to least.  Quantify your experience wherever possible</a:t>
            </a:r>
            <a:r>
              <a:rPr lang="en-US" sz="2800" dirty="0" smtClean="0"/>
              <a:t>.</a:t>
            </a:r>
            <a:endParaRPr lang="en-US" sz="2800" dirty="0">
              <a:cs typeface="Calibri"/>
            </a:endParaRPr>
          </a:p>
          <a:p>
            <a:pPr marL="469900" marR="3846829" indent="-457200" algn="just">
              <a:buFont typeface="Arial" panose="020B0604020202020204" pitchFamily="34" charset="0"/>
              <a:buChar char="•"/>
            </a:pPr>
            <a:r>
              <a:rPr lang="en-US" sz="2800" dirty="0">
                <a:cs typeface="Arial Black"/>
              </a:rPr>
              <a:t>Begin sentences with action verbs. </a:t>
            </a:r>
            <a:endParaRPr lang="en-US" sz="2800" dirty="0" smtClean="0">
              <a:cs typeface="Arial Black"/>
            </a:endParaRPr>
          </a:p>
          <a:p>
            <a:pPr marL="469900" marR="3846829" indent="-457200" algn="just">
              <a:buFont typeface="Arial" panose="020B0604020202020204" pitchFamily="34" charset="0"/>
              <a:buChar char="•"/>
            </a:pPr>
            <a:r>
              <a:rPr lang="en-US" sz="2800" dirty="0" smtClean="0">
                <a:cs typeface="Arial Black"/>
              </a:rPr>
              <a:t>Highlight </a:t>
            </a:r>
            <a:r>
              <a:rPr lang="en-US" sz="2800" dirty="0">
                <a:cs typeface="Arial Black"/>
              </a:rPr>
              <a:t>all of your strengths.</a:t>
            </a:r>
          </a:p>
          <a:p>
            <a:pPr marL="469900" marR="5080" indent="-457200" algn="just">
              <a:buFont typeface="Arial" panose="020B0604020202020204" pitchFamily="34" charset="0"/>
              <a:buChar char="•"/>
            </a:pPr>
            <a:r>
              <a:rPr lang="en-US" sz="2800" dirty="0">
                <a:cs typeface="Arial Black"/>
              </a:rPr>
              <a:t>Be concise resumes reflecting five years or less experience should fit on  one </a:t>
            </a:r>
            <a:r>
              <a:rPr lang="en-US" sz="2800" dirty="0" smtClean="0">
                <a:cs typeface="Arial Black"/>
              </a:rPr>
              <a:t>page.</a:t>
            </a:r>
            <a:endParaRPr lang="en-US" sz="2800" dirty="0">
              <a:cs typeface="Arial Black"/>
            </a:endParaRPr>
          </a:p>
          <a:p>
            <a:pPr marL="469900" indent="-457200" algn="just">
              <a:buFont typeface="Arial" panose="020B0604020202020204" pitchFamily="34" charset="0"/>
              <a:buChar char="•"/>
            </a:pPr>
            <a:r>
              <a:rPr lang="en-US" sz="2800" dirty="0">
                <a:cs typeface="Arial Black"/>
              </a:rPr>
              <a:t>Omit needless items.</a:t>
            </a:r>
          </a:p>
          <a:p>
            <a:pPr marL="469900" indent="-457200" algn="just">
              <a:buFont typeface="Arial" panose="020B0604020202020204" pitchFamily="34" charset="0"/>
              <a:buChar char="•"/>
            </a:pPr>
            <a:r>
              <a:rPr lang="en-US" sz="2800" dirty="0">
                <a:cs typeface="Arial Black"/>
              </a:rPr>
              <a:t>Have a trusted friend review your resume.</a:t>
            </a:r>
          </a:p>
          <a:p>
            <a:pPr marL="469900" indent="-457200" algn="just">
              <a:buFont typeface="Arial" panose="020B0604020202020204" pitchFamily="34" charset="0"/>
              <a:buChar char="•"/>
            </a:pPr>
            <a:r>
              <a:rPr lang="en-US" sz="2800" dirty="0">
                <a:cs typeface="Arial Black"/>
              </a:rPr>
              <a:t>Proofread. Be sure to catch all spelling errors, grammatical weaknesses.</a:t>
            </a:r>
          </a:p>
          <a:p>
            <a:pPr marL="12700" marR="5080" algn="just"/>
            <a:endParaRPr sz="2800" dirty="0">
              <a:latin typeface="Calibri"/>
              <a:cs typeface="Calibri"/>
            </a:endParaRPr>
          </a:p>
        </p:txBody>
      </p:sp>
    </p:spTree>
    <p:extLst>
      <p:ext uri="{BB962C8B-B14F-4D97-AF65-F5344CB8AC3E}">
        <p14:creationId xmlns:p14="http://schemas.microsoft.com/office/powerpoint/2010/main" val="478258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0309" y="976621"/>
            <a:ext cx="9865217" cy="3844000"/>
          </a:xfrm>
          <a:prstGeom prst="rect">
            <a:avLst/>
          </a:prstGeom>
        </p:spPr>
        <p:txBody>
          <a:bodyPr vert="horz" wrap="square" lIns="0" tIns="113664" rIns="0" bIns="0" rtlCol="0">
            <a:spAutoFit/>
          </a:bodyPr>
          <a:lstStyle/>
          <a:p>
            <a:pPr marL="285750" marR="5080" indent="-273050" algn="ctr">
              <a:lnSpc>
                <a:spcPct val="89500"/>
              </a:lnSpc>
              <a:spcBef>
                <a:spcPts val="515"/>
              </a:spcBef>
              <a:tabLst>
                <a:tab pos="5919470" algn="l"/>
              </a:tabLst>
            </a:pPr>
            <a:r>
              <a:rPr lang="en-US" sz="3600" b="1" dirty="0" smtClean="0">
                <a:cs typeface="Arial Black"/>
              </a:rPr>
              <a:t>Step 1. Choose a job target</a:t>
            </a:r>
          </a:p>
          <a:p>
            <a:pPr marL="285750" marR="5080" indent="-273050">
              <a:lnSpc>
                <a:spcPct val="89500"/>
              </a:lnSpc>
              <a:spcBef>
                <a:spcPts val="515"/>
              </a:spcBef>
              <a:tabLst>
                <a:tab pos="5919470" algn="l"/>
              </a:tabLst>
            </a:pPr>
            <a:endParaRPr lang="en-US" sz="3200" dirty="0">
              <a:cs typeface="Arial Black"/>
            </a:endParaRPr>
          </a:p>
          <a:p>
            <a:pPr marL="285750" marR="5080" indent="-273050" algn="just">
              <a:lnSpc>
                <a:spcPct val="89500"/>
              </a:lnSpc>
              <a:spcBef>
                <a:spcPts val="515"/>
              </a:spcBef>
              <a:tabLst>
                <a:tab pos="5919470" algn="l"/>
              </a:tabLst>
            </a:pPr>
            <a:r>
              <a:rPr lang="en-US" sz="3200" dirty="0" smtClean="0">
                <a:cs typeface="Arial Black"/>
              </a:rPr>
              <a:t>FOCUS</a:t>
            </a:r>
            <a:r>
              <a:rPr lang="en-US" sz="3200" dirty="0">
                <a:cs typeface="Arial Black"/>
              </a:rPr>
              <a:t>: The people who have the hardest  time finding </a:t>
            </a:r>
            <a:r>
              <a:rPr lang="en-US" sz="3200" dirty="0" smtClean="0">
                <a:cs typeface="Arial Black"/>
              </a:rPr>
              <a:t>a  job </a:t>
            </a:r>
            <a:r>
              <a:rPr lang="en-US" sz="3200" dirty="0">
                <a:cs typeface="Arial Black"/>
              </a:rPr>
              <a:t>are often the ones who  insist on writing a “generic” resume that  lists  everything they ever </a:t>
            </a:r>
            <a:r>
              <a:rPr lang="en-US" sz="3200" dirty="0" smtClean="0">
                <a:cs typeface="Arial Black"/>
              </a:rPr>
              <a:t>did. They  </a:t>
            </a:r>
            <a:r>
              <a:rPr lang="en-US" sz="3200" dirty="0">
                <a:cs typeface="Arial Black"/>
              </a:rPr>
              <a:t>HOPE some employer will figure out what  job will </a:t>
            </a:r>
            <a:r>
              <a:rPr lang="en-US" sz="3200" dirty="0" smtClean="0">
                <a:cs typeface="Arial Black"/>
              </a:rPr>
              <a:t>fit them</a:t>
            </a:r>
            <a:r>
              <a:rPr lang="en-US" sz="3200" dirty="0">
                <a:cs typeface="Arial Black"/>
              </a:rPr>
              <a:t>….but employers won’t do  that; they’re looking for people who know  what they want.</a:t>
            </a:r>
          </a:p>
        </p:txBody>
      </p:sp>
    </p:spTree>
    <p:extLst>
      <p:ext uri="{BB962C8B-B14F-4D97-AF65-F5344CB8AC3E}">
        <p14:creationId xmlns:p14="http://schemas.microsoft.com/office/powerpoint/2010/main" val="1575216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1673" y="976710"/>
            <a:ext cx="10290220" cy="5198602"/>
          </a:xfrm>
          <a:prstGeom prst="rect">
            <a:avLst/>
          </a:prstGeom>
        </p:spPr>
        <p:txBody>
          <a:bodyPr vert="horz" wrap="square" lIns="0" tIns="64769" rIns="0" bIns="0" rtlCol="0">
            <a:spAutoFit/>
          </a:bodyPr>
          <a:lstStyle/>
          <a:p>
            <a:pPr marL="38100" marR="1160780">
              <a:lnSpc>
                <a:spcPct val="90000"/>
              </a:lnSpc>
              <a:spcBef>
                <a:spcPts val="480"/>
              </a:spcBef>
            </a:pPr>
            <a:endParaRPr lang="en-US" sz="3200" baseline="16795" dirty="0">
              <a:cs typeface="Times New Roman"/>
            </a:endParaRPr>
          </a:p>
          <a:p>
            <a:pPr marL="38100" marR="1160780" algn="ctr">
              <a:lnSpc>
                <a:spcPct val="90000"/>
              </a:lnSpc>
              <a:spcBef>
                <a:spcPts val="480"/>
              </a:spcBef>
            </a:pPr>
            <a:r>
              <a:rPr lang="en-US" sz="3600" b="1" dirty="0" smtClean="0">
                <a:cs typeface="Arial Black"/>
              </a:rPr>
              <a:t>Step 2. Find out what experience and skills are </a:t>
            </a:r>
            <a:r>
              <a:rPr lang="en-US" sz="3600" b="1" dirty="0" smtClean="0">
                <a:cs typeface="Arial Black"/>
              </a:rPr>
              <a:t>needed</a:t>
            </a:r>
            <a:endParaRPr lang="en-US" sz="3200" dirty="0">
              <a:cs typeface="Arial Black"/>
            </a:endParaRPr>
          </a:p>
          <a:p>
            <a:pPr marL="38100" marR="1160780">
              <a:lnSpc>
                <a:spcPct val="90000"/>
              </a:lnSpc>
              <a:spcBef>
                <a:spcPts val="480"/>
              </a:spcBef>
            </a:pPr>
            <a:endParaRPr lang="en-US" sz="3200" dirty="0" smtClean="0">
              <a:cs typeface="Arial Black"/>
            </a:endParaRPr>
          </a:p>
          <a:p>
            <a:pPr marL="495300" marR="1160780" indent="-457200" algn="just">
              <a:lnSpc>
                <a:spcPct val="90000"/>
              </a:lnSpc>
              <a:spcBef>
                <a:spcPts val="480"/>
              </a:spcBef>
              <a:buFont typeface="Arial" panose="020B0604020202020204" pitchFamily="34" charset="0"/>
              <a:buChar char="•"/>
            </a:pPr>
            <a:r>
              <a:rPr lang="en-US" sz="3200" dirty="0" smtClean="0">
                <a:cs typeface="Arial Black"/>
              </a:rPr>
              <a:t>Find </a:t>
            </a:r>
            <a:r>
              <a:rPr lang="en-US" sz="3200" dirty="0">
                <a:cs typeface="Arial Black"/>
              </a:rPr>
              <a:t>that information in job ads, in  employer’s job descriptions, or from  someone working in that field.</a:t>
            </a:r>
          </a:p>
          <a:p>
            <a:pPr marL="495300" marR="30480" indent="-457200" algn="just">
              <a:lnSpc>
                <a:spcPct val="89900"/>
              </a:lnSpc>
              <a:spcBef>
                <a:spcPts val="400"/>
              </a:spcBef>
              <a:buFont typeface="Arial" panose="020B0604020202020204" pitchFamily="34" charset="0"/>
              <a:buChar char="•"/>
              <a:tabLst>
                <a:tab pos="3434079" algn="l"/>
              </a:tabLst>
            </a:pPr>
            <a:r>
              <a:rPr lang="en-US" sz="3200" dirty="0" smtClean="0">
                <a:cs typeface="Arial Black"/>
              </a:rPr>
              <a:t>Informational </a:t>
            </a:r>
            <a:r>
              <a:rPr lang="en-US" sz="3200" dirty="0">
                <a:cs typeface="Arial Black"/>
              </a:rPr>
              <a:t>interviewing is one of the  BEST ways to find out exactly what skills  the job </a:t>
            </a:r>
            <a:r>
              <a:rPr lang="en-US" sz="3200" dirty="0" smtClean="0">
                <a:cs typeface="Arial Black"/>
              </a:rPr>
              <a:t>requires. </a:t>
            </a:r>
            <a:endParaRPr lang="en-US" sz="3200" dirty="0" smtClean="0">
              <a:cs typeface="Arial Black"/>
            </a:endParaRPr>
          </a:p>
          <a:p>
            <a:pPr marL="495300" marR="30480" indent="-457200" algn="just">
              <a:lnSpc>
                <a:spcPct val="89900"/>
              </a:lnSpc>
              <a:spcBef>
                <a:spcPts val="400"/>
              </a:spcBef>
              <a:buFont typeface="Arial" panose="020B0604020202020204" pitchFamily="34" charset="0"/>
              <a:buChar char="•"/>
              <a:tabLst>
                <a:tab pos="3434079" algn="l"/>
              </a:tabLst>
            </a:pPr>
            <a:r>
              <a:rPr lang="en-US" sz="3200" dirty="0" smtClean="0">
                <a:cs typeface="Arial Black"/>
              </a:rPr>
              <a:t>Visit </a:t>
            </a:r>
            <a:r>
              <a:rPr lang="en-US" sz="3200" dirty="0">
                <a:cs typeface="Arial Black"/>
              </a:rPr>
              <a:t>someone who does  that kind of work and ask them to tell you  about it.</a:t>
            </a:r>
          </a:p>
        </p:txBody>
      </p:sp>
    </p:spTree>
    <p:extLst>
      <p:ext uri="{BB962C8B-B14F-4D97-AF65-F5344CB8AC3E}">
        <p14:creationId xmlns:p14="http://schemas.microsoft.com/office/powerpoint/2010/main" val="3559185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65161" y="500102"/>
            <a:ext cx="9749307" cy="6073072"/>
          </a:xfrm>
          <a:prstGeom prst="rect">
            <a:avLst/>
          </a:prstGeom>
        </p:spPr>
        <p:txBody>
          <a:bodyPr vert="horz" wrap="square" lIns="0" tIns="113664" rIns="0" bIns="0" rtlCol="0">
            <a:spAutoFit/>
          </a:bodyPr>
          <a:lstStyle/>
          <a:p>
            <a:pPr marL="12700" algn="ctr">
              <a:spcBef>
                <a:spcPts val="894"/>
              </a:spcBef>
              <a:tabLst>
                <a:tab pos="354965" algn="l"/>
                <a:tab pos="355600" algn="l"/>
              </a:tabLst>
            </a:pPr>
            <a:r>
              <a:rPr lang="en-US" sz="3600" b="1" dirty="0" smtClean="0">
                <a:cs typeface="Calibri"/>
              </a:rPr>
              <a:t>Step 3. List your strongest skills</a:t>
            </a:r>
          </a:p>
          <a:p>
            <a:pPr marL="12700">
              <a:lnSpc>
                <a:spcPct val="100000"/>
              </a:lnSpc>
              <a:spcBef>
                <a:spcPts val="359"/>
              </a:spcBef>
            </a:pPr>
            <a:r>
              <a:rPr lang="en-US" sz="3200" dirty="0">
                <a:cs typeface="Arial Black"/>
              </a:rPr>
              <a:t>Examples taken from resumes:</a:t>
            </a:r>
          </a:p>
          <a:p>
            <a:pPr marL="12700" marR="5080">
              <a:lnSpc>
                <a:spcPct val="108300"/>
              </a:lnSpc>
              <a:tabLst>
                <a:tab pos="1250315" algn="l"/>
                <a:tab pos="1655445" algn="l"/>
              </a:tabLst>
            </a:pPr>
            <a:r>
              <a:rPr lang="en-US" sz="3200" b="1" dirty="0">
                <a:cs typeface="Arial"/>
              </a:rPr>
              <a:t>Target	job </a:t>
            </a:r>
            <a:r>
              <a:rPr lang="en-US" sz="3200" dirty="0">
                <a:cs typeface="Arial Black"/>
              </a:rPr>
              <a:t>: Customer Service representative  </a:t>
            </a:r>
            <a:r>
              <a:rPr lang="en-US" sz="3200" b="1" dirty="0">
                <a:cs typeface="Arial"/>
              </a:rPr>
              <a:t>Relevant	skills </a:t>
            </a:r>
            <a:r>
              <a:rPr lang="en-US" sz="3200" dirty="0">
                <a:cs typeface="Arial Black"/>
              </a:rPr>
              <a:t>: verbal skills</a:t>
            </a:r>
          </a:p>
          <a:p>
            <a:pPr marL="2298700" marR="1357630">
              <a:lnSpc>
                <a:spcPct val="108200"/>
              </a:lnSpc>
              <a:spcBef>
                <a:spcPts val="5"/>
              </a:spcBef>
            </a:pPr>
            <a:r>
              <a:rPr lang="en-US" sz="3200" dirty="0">
                <a:cs typeface="Arial Black"/>
              </a:rPr>
              <a:t>problem solving skills  computer skills  customer care skills</a:t>
            </a:r>
          </a:p>
          <a:p>
            <a:pPr marL="12700">
              <a:lnSpc>
                <a:spcPct val="100000"/>
              </a:lnSpc>
              <a:spcBef>
                <a:spcPts val="260"/>
              </a:spcBef>
              <a:tabLst>
                <a:tab pos="1250315" algn="l"/>
              </a:tabLst>
            </a:pPr>
            <a:r>
              <a:rPr lang="en-US" sz="3200" b="1" dirty="0">
                <a:cs typeface="Arial"/>
              </a:rPr>
              <a:t>Target	job </a:t>
            </a:r>
            <a:r>
              <a:rPr lang="en-US" sz="3200" dirty="0">
                <a:cs typeface="Arial Black"/>
              </a:rPr>
              <a:t>: Department Manager</a:t>
            </a:r>
          </a:p>
          <a:p>
            <a:pPr marL="12700">
              <a:lnSpc>
                <a:spcPct val="100000"/>
              </a:lnSpc>
              <a:spcBef>
                <a:spcPts val="260"/>
              </a:spcBef>
              <a:tabLst>
                <a:tab pos="1655445" algn="l"/>
              </a:tabLst>
            </a:pPr>
            <a:r>
              <a:rPr lang="en-US" sz="3200" b="1" dirty="0">
                <a:cs typeface="Arial"/>
              </a:rPr>
              <a:t>Relevant	Skills </a:t>
            </a:r>
            <a:r>
              <a:rPr lang="en-US" sz="3200" dirty="0">
                <a:cs typeface="Arial Black"/>
              </a:rPr>
              <a:t>: Personnel Management</a:t>
            </a:r>
          </a:p>
          <a:p>
            <a:pPr marL="2207260" marR="290195">
              <a:lnSpc>
                <a:spcPct val="108300"/>
              </a:lnSpc>
            </a:pPr>
            <a:r>
              <a:rPr lang="en-US" sz="3200" dirty="0">
                <a:cs typeface="Arial Black"/>
              </a:rPr>
              <a:t>Budgeting/Financial Planning  Supervision and Training</a:t>
            </a:r>
          </a:p>
          <a:p>
            <a:pPr marL="12700">
              <a:spcBef>
                <a:spcPts val="894"/>
              </a:spcBef>
              <a:tabLst>
                <a:tab pos="354965" algn="l"/>
                <a:tab pos="355600" algn="l"/>
              </a:tabLst>
            </a:pPr>
            <a:endParaRPr sz="3200" dirty="0">
              <a:cs typeface="Calibri"/>
            </a:endParaRPr>
          </a:p>
        </p:txBody>
      </p:sp>
    </p:spTree>
    <p:extLst>
      <p:ext uri="{BB962C8B-B14F-4D97-AF65-F5344CB8AC3E}">
        <p14:creationId xmlns:p14="http://schemas.microsoft.com/office/powerpoint/2010/main" val="2413722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2131" y="384192"/>
            <a:ext cx="10097036" cy="6085639"/>
          </a:xfrm>
          <a:prstGeom prst="rect">
            <a:avLst/>
          </a:prstGeom>
        </p:spPr>
        <p:txBody>
          <a:bodyPr vert="horz" wrap="square" lIns="0" tIns="113664" rIns="0" bIns="0" rtlCol="0">
            <a:spAutoFit/>
          </a:bodyPr>
          <a:lstStyle/>
          <a:p>
            <a:pPr marL="12700" algn="ctr">
              <a:tabLst>
                <a:tab pos="354965" algn="l"/>
                <a:tab pos="355600" algn="l"/>
              </a:tabLst>
            </a:pPr>
            <a:r>
              <a:rPr lang="en-US" sz="3600" b="1" dirty="0" smtClean="0">
                <a:cs typeface="Calibri"/>
              </a:rPr>
              <a:t>Step 4. Accomplishments</a:t>
            </a:r>
            <a:endParaRPr lang="en-US" sz="3200" b="1" dirty="0" smtClean="0">
              <a:cs typeface="Calibri"/>
            </a:endParaRPr>
          </a:p>
          <a:p>
            <a:pPr marL="88900" algn="just"/>
            <a:r>
              <a:rPr lang="en-US" sz="3200" dirty="0">
                <a:cs typeface="Arial Black"/>
              </a:rPr>
              <a:t>Examples taken from resumes:</a:t>
            </a:r>
          </a:p>
          <a:p>
            <a:pPr marL="88900" marR="432434" algn="just">
              <a:tabLst>
                <a:tab pos="1212850" algn="l"/>
                <a:tab pos="2272665" algn="l"/>
                <a:tab pos="3010535" algn="l"/>
                <a:tab pos="4431665" algn="l"/>
              </a:tabLst>
            </a:pPr>
            <a:r>
              <a:rPr lang="en-US" sz="3200" b="1" dirty="0">
                <a:cs typeface="Arial Black"/>
              </a:rPr>
              <a:t>Job Objective: Electronic Sales Representative  </a:t>
            </a:r>
            <a:r>
              <a:rPr lang="en-US" sz="3200" b="1" dirty="0" smtClean="0">
                <a:cs typeface="Arial"/>
              </a:rPr>
              <a:t>Direct</a:t>
            </a:r>
          </a:p>
          <a:p>
            <a:pPr marL="88900" marR="432434" algn="just">
              <a:tabLst>
                <a:tab pos="1212850" algn="l"/>
                <a:tab pos="2272665" algn="l"/>
                <a:tab pos="3010535" algn="l"/>
                <a:tab pos="4431665" algn="l"/>
              </a:tabLst>
            </a:pPr>
            <a:r>
              <a:rPr lang="en-US" sz="3200" dirty="0" smtClean="0">
                <a:cs typeface="Arial"/>
              </a:rPr>
              <a:t>Sales</a:t>
            </a:r>
            <a:r>
              <a:rPr lang="en-US" sz="3200" dirty="0">
                <a:cs typeface="Arial"/>
              </a:rPr>
              <a:t>	and	Product	Demonstration</a:t>
            </a:r>
          </a:p>
          <a:p>
            <a:pPr marL="546100" indent="-457200" algn="just">
              <a:buSzPct val="100000"/>
              <a:buFont typeface="Arial" panose="020B0604020202020204" pitchFamily="34" charset="0"/>
              <a:buChar char="•"/>
              <a:tabLst>
                <a:tab pos="355600" algn="l"/>
              </a:tabLst>
            </a:pPr>
            <a:r>
              <a:rPr lang="en-US" sz="3200" dirty="0">
                <a:cs typeface="Arial Black"/>
              </a:rPr>
              <a:t>Set sales record for 3 consecutive months.</a:t>
            </a:r>
          </a:p>
          <a:p>
            <a:pPr marL="546100" marR="81280" indent="-457200" algn="just">
              <a:buSzPct val="100000"/>
              <a:buFont typeface="Arial" panose="020B0604020202020204" pitchFamily="34" charset="0"/>
              <a:buChar char="•"/>
              <a:tabLst>
                <a:tab pos="355600" algn="l"/>
              </a:tabLst>
            </a:pPr>
            <a:r>
              <a:rPr lang="en-US" sz="3200" dirty="0">
                <a:cs typeface="Arial Black"/>
              </a:rPr>
              <a:t>Exceeded quotas and increased sales in largest  territory</a:t>
            </a:r>
          </a:p>
          <a:p>
            <a:pPr marL="88900" marR="1873250" algn="just"/>
            <a:r>
              <a:rPr lang="en-US" sz="3200" b="1" dirty="0">
                <a:cs typeface="Arial Black"/>
              </a:rPr>
              <a:t>Job Objective: Merchandising </a:t>
            </a:r>
            <a:r>
              <a:rPr lang="en-US" sz="3200" b="1" dirty="0" smtClean="0">
                <a:cs typeface="Arial Black"/>
              </a:rPr>
              <a:t>display</a:t>
            </a:r>
          </a:p>
          <a:p>
            <a:pPr marL="88900" marR="1873250" algn="just"/>
            <a:r>
              <a:rPr lang="en-US" sz="3200" dirty="0" smtClean="0">
                <a:cs typeface="Arial"/>
              </a:rPr>
              <a:t>Display</a:t>
            </a:r>
            <a:endParaRPr lang="en-US" sz="3200" dirty="0">
              <a:cs typeface="Arial"/>
            </a:endParaRPr>
          </a:p>
          <a:p>
            <a:pPr marL="546100" marR="369570" indent="-457200" algn="just">
              <a:buSzPct val="100000"/>
              <a:buFont typeface="Arial" panose="020B0604020202020204" pitchFamily="34" charset="0"/>
              <a:buChar char="•"/>
              <a:tabLst>
                <a:tab pos="355600" algn="l"/>
              </a:tabLst>
            </a:pPr>
            <a:r>
              <a:rPr lang="en-US" sz="3200" dirty="0">
                <a:cs typeface="Arial Black"/>
              </a:rPr>
              <a:t>Set up effective retail displays of beverages in  </a:t>
            </a:r>
            <a:r>
              <a:rPr lang="en-US" sz="3200" dirty="0" smtClean="0">
                <a:cs typeface="Arial Black"/>
              </a:rPr>
              <a:t>supermarkets </a:t>
            </a:r>
            <a:r>
              <a:rPr lang="en-US" sz="3200" dirty="0">
                <a:cs typeface="Arial Black"/>
              </a:rPr>
              <a:t>and package stores</a:t>
            </a:r>
          </a:p>
          <a:p>
            <a:pPr marL="546100" indent="-457200" algn="just">
              <a:buSzPct val="100000"/>
              <a:buFont typeface="Arial" panose="020B0604020202020204" pitchFamily="34" charset="0"/>
              <a:buChar char="•"/>
              <a:tabLst>
                <a:tab pos="355600" algn="l"/>
              </a:tabLst>
            </a:pPr>
            <a:r>
              <a:rPr lang="en-US" sz="3200" dirty="0">
                <a:cs typeface="Arial Black"/>
              </a:rPr>
              <a:t>Inventoried and reordered display materials</a:t>
            </a:r>
          </a:p>
          <a:p>
            <a:pPr marL="12700" algn="just">
              <a:tabLst>
                <a:tab pos="354965" algn="l"/>
                <a:tab pos="355600" algn="l"/>
              </a:tabLst>
            </a:pPr>
            <a:endParaRPr sz="3200" dirty="0">
              <a:cs typeface="Calibri"/>
            </a:endParaRPr>
          </a:p>
        </p:txBody>
      </p:sp>
    </p:spTree>
    <p:extLst>
      <p:ext uri="{BB962C8B-B14F-4D97-AF65-F5344CB8AC3E}">
        <p14:creationId xmlns:p14="http://schemas.microsoft.com/office/powerpoint/2010/main" val="3012304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56068" y="603133"/>
            <a:ext cx="10097036" cy="5297283"/>
          </a:xfrm>
          <a:prstGeom prst="rect">
            <a:avLst/>
          </a:prstGeom>
        </p:spPr>
        <p:txBody>
          <a:bodyPr vert="horz" wrap="square" lIns="0" tIns="113664" rIns="0" bIns="0" rtlCol="0">
            <a:spAutoFit/>
          </a:bodyPr>
          <a:lstStyle/>
          <a:p>
            <a:pPr marL="469265" lvl="1" algn="ctr">
              <a:spcBef>
                <a:spcPts val="690"/>
              </a:spcBef>
              <a:tabLst>
                <a:tab pos="756920" algn="l"/>
              </a:tabLst>
            </a:pPr>
            <a:r>
              <a:rPr lang="en-US" sz="4000" b="1" dirty="0" smtClean="0">
                <a:cs typeface="Calibri"/>
              </a:rPr>
              <a:t>Step 5. Write action statements</a:t>
            </a:r>
          </a:p>
          <a:p>
            <a:pPr marL="469265" lvl="1" algn="just">
              <a:spcBef>
                <a:spcPts val="690"/>
              </a:spcBef>
              <a:tabLst>
                <a:tab pos="756920" algn="l"/>
              </a:tabLst>
            </a:pPr>
            <a:endParaRPr lang="en-US" sz="4000" b="1" dirty="0" smtClean="0">
              <a:cs typeface="Calibri"/>
            </a:endParaRPr>
          </a:p>
          <a:p>
            <a:pPr marL="608966" marR="30480" indent="-571500" algn="just">
              <a:lnSpc>
                <a:spcPct val="112000"/>
              </a:lnSpc>
              <a:spcBef>
                <a:spcPts val="95"/>
              </a:spcBef>
              <a:buFont typeface="Arial" panose="020B0604020202020204" pitchFamily="34" charset="0"/>
              <a:buChar char="•"/>
            </a:pPr>
            <a:r>
              <a:rPr lang="en-US" sz="3600" dirty="0" smtClean="0">
                <a:cs typeface="Arial Black"/>
              </a:rPr>
              <a:t>Think </a:t>
            </a:r>
            <a:r>
              <a:rPr lang="en-US" sz="3600" dirty="0">
                <a:cs typeface="Arial Black"/>
              </a:rPr>
              <a:t>about what problem existed in  your workplace.</a:t>
            </a:r>
          </a:p>
          <a:p>
            <a:pPr marL="608966" marR="227965" indent="-571500" algn="just">
              <a:lnSpc>
                <a:spcPct val="111700"/>
              </a:lnSpc>
              <a:spcBef>
                <a:spcPts val="400"/>
              </a:spcBef>
              <a:buFont typeface="Arial" panose="020B0604020202020204" pitchFamily="34" charset="0"/>
              <a:buChar char="•"/>
            </a:pPr>
            <a:r>
              <a:rPr lang="en-US" sz="3600" dirty="0" smtClean="0">
                <a:cs typeface="Arial Black"/>
              </a:rPr>
              <a:t>What </a:t>
            </a:r>
            <a:r>
              <a:rPr lang="en-US" sz="3600" dirty="0">
                <a:cs typeface="Arial Black"/>
              </a:rPr>
              <a:t>action did you take to resolve  the problem?</a:t>
            </a:r>
          </a:p>
          <a:p>
            <a:pPr marL="608966" marR="357505" indent="-571500" algn="just">
              <a:lnSpc>
                <a:spcPct val="112000"/>
              </a:lnSpc>
              <a:spcBef>
                <a:spcPts val="390"/>
              </a:spcBef>
              <a:buFont typeface="Arial" panose="020B0604020202020204" pitchFamily="34" charset="0"/>
              <a:buChar char="•"/>
            </a:pPr>
            <a:r>
              <a:rPr lang="en-US" sz="3600" dirty="0" smtClean="0">
                <a:cs typeface="Arial Black"/>
              </a:rPr>
              <a:t>What </a:t>
            </a:r>
            <a:r>
              <a:rPr lang="en-US" sz="3600" dirty="0">
                <a:cs typeface="Arial Black"/>
              </a:rPr>
              <a:t>were the beneficial results of  your action?</a:t>
            </a:r>
          </a:p>
          <a:p>
            <a:pPr marL="469265" lvl="1" algn="just">
              <a:spcBef>
                <a:spcPts val="690"/>
              </a:spcBef>
              <a:tabLst>
                <a:tab pos="756920" algn="l"/>
              </a:tabLst>
            </a:pPr>
            <a:endParaRPr sz="3600" dirty="0">
              <a:cs typeface="Calibri"/>
            </a:endParaRPr>
          </a:p>
        </p:txBody>
      </p:sp>
    </p:spTree>
    <p:extLst>
      <p:ext uri="{BB962C8B-B14F-4D97-AF65-F5344CB8AC3E}">
        <p14:creationId xmlns:p14="http://schemas.microsoft.com/office/powerpoint/2010/main" val="3394653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4248" y="548130"/>
            <a:ext cx="10599313" cy="5922134"/>
          </a:xfrm>
          <a:prstGeom prst="rect">
            <a:avLst/>
          </a:prstGeom>
        </p:spPr>
        <p:txBody>
          <a:bodyPr vert="horz" wrap="square" lIns="0" tIns="12700" rIns="0" bIns="0" rtlCol="0" anchor="ctr">
            <a:spAutoFit/>
          </a:bodyPr>
          <a:lstStyle/>
          <a:p>
            <a:pPr marL="114300">
              <a:lnSpc>
                <a:spcPct val="100000"/>
              </a:lnSpc>
              <a:spcBef>
                <a:spcPts val="0"/>
              </a:spcBef>
              <a:buClr>
                <a:srgbClr val="2CA1BE"/>
              </a:buClr>
              <a:buSzPct val="68000"/>
              <a:tabLst>
                <a:tab pos="375920" algn="l"/>
              </a:tabLst>
            </a:pPr>
            <a:r>
              <a:rPr lang="en-US" sz="3200" b="1" dirty="0" smtClean="0">
                <a:latin typeface="+mn-lt"/>
                <a:cs typeface="Arial Black"/>
              </a:rPr>
              <a:t>Examples of accomplishments:</a:t>
            </a:r>
            <a:br>
              <a:rPr lang="en-US" sz="3200" b="1" dirty="0" smtClean="0">
                <a:latin typeface="+mn-lt"/>
                <a:cs typeface="Arial Black"/>
              </a:rPr>
            </a:br>
            <a:r>
              <a:rPr lang="en-US" sz="3200" b="1" dirty="0" smtClean="0">
                <a:latin typeface="+mn-lt"/>
                <a:cs typeface="Arial Black"/>
              </a:rPr>
              <a:t/>
            </a:r>
            <a:br>
              <a:rPr lang="en-US" sz="3200" b="1" dirty="0" smtClean="0">
                <a:latin typeface="+mn-lt"/>
                <a:cs typeface="Arial Black"/>
              </a:rPr>
            </a:br>
            <a:r>
              <a:rPr lang="en-US" sz="3200" dirty="0" smtClean="0">
                <a:latin typeface="+mn-lt"/>
                <a:cs typeface="Arial Black"/>
              </a:rPr>
              <a:t>1.Increased </a:t>
            </a:r>
            <a:r>
              <a:rPr lang="en-US" sz="3200" dirty="0">
                <a:latin typeface="+mn-lt"/>
                <a:cs typeface="Arial Black"/>
              </a:rPr>
              <a:t>account base by 50% at two locations.</a:t>
            </a:r>
            <a:br>
              <a:rPr lang="en-US" sz="3200" dirty="0">
                <a:latin typeface="+mn-lt"/>
                <a:cs typeface="Arial Black"/>
              </a:rPr>
            </a:br>
            <a:r>
              <a:rPr lang="en-US" sz="3200" dirty="0" smtClean="0">
                <a:latin typeface="+mn-lt"/>
                <a:cs typeface="Arial Black"/>
              </a:rPr>
              <a:t>2.Developed </a:t>
            </a:r>
            <a:r>
              <a:rPr lang="en-US" sz="3200" dirty="0">
                <a:latin typeface="+mn-lt"/>
                <a:cs typeface="Arial Black"/>
              </a:rPr>
              <a:t>friendly, supportive relationships with coffee</a:t>
            </a:r>
            <a:br>
              <a:rPr lang="en-US" sz="3200" dirty="0">
                <a:latin typeface="+mn-lt"/>
                <a:cs typeface="Arial Black"/>
              </a:rPr>
            </a:br>
            <a:r>
              <a:rPr lang="en-US" sz="3200" dirty="0">
                <a:latin typeface="+mn-lt"/>
                <a:cs typeface="Arial Black"/>
              </a:rPr>
              <a:t>shop customers, building a loyal base of repeat  customers.</a:t>
            </a:r>
            <a:br>
              <a:rPr lang="en-US" sz="3200" dirty="0">
                <a:latin typeface="+mn-lt"/>
                <a:cs typeface="Arial Black"/>
              </a:rPr>
            </a:br>
            <a:r>
              <a:rPr lang="en-US" sz="3200" dirty="0" smtClean="0">
                <a:latin typeface="+mn-lt"/>
                <a:cs typeface="Arial Black"/>
              </a:rPr>
              <a:t>3.Advised </a:t>
            </a:r>
            <a:r>
              <a:rPr lang="en-US" sz="3200" dirty="0">
                <a:latin typeface="+mn-lt"/>
                <a:cs typeface="Arial Black"/>
              </a:rPr>
              <a:t>callers on how to make connections.</a:t>
            </a:r>
            <a:br>
              <a:rPr lang="en-US" sz="3200" dirty="0">
                <a:latin typeface="+mn-lt"/>
                <a:cs typeface="Arial Black"/>
              </a:rPr>
            </a:br>
            <a:r>
              <a:rPr lang="en-US" sz="3200" dirty="0" smtClean="0">
                <a:latin typeface="+mn-lt"/>
                <a:cs typeface="Arial Black"/>
              </a:rPr>
              <a:t>4.Designed </a:t>
            </a:r>
            <a:r>
              <a:rPr lang="en-US" sz="3200" dirty="0">
                <a:latin typeface="+mn-lt"/>
                <a:cs typeface="Arial Black"/>
              </a:rPr>
              <a:t>and presented hour-long weekly orientation  program; doubled membership</a:t>
            </a:r>
            <a:br>
              <a:rPr lang="en-US" sz="3200" dirty="0">
                <a:latin typeface="+mn-lt"/>
                <a:cs typeface="Arial Black"/>
              </a:rPr>
            </a:br>
            <a:r>
              <a:rPr lang="en-US" sz="3200" dirty="0" smtClean="0">
                <a:latin typeface="+mn-lt"/>
                <a:cs typeface="Arial Black"/>
              </a:rPr>
              <a:t>5.Assembled </a:t>
            </a:r>
            <a:r>
              <a:rPr lang="en-US" sz="3200" dirty="0">
                <a:latin typeface="+mn-lt"/>
                <a:cs typeface="Arial Black"/>
              </a:rPr>
              <a:t>materials and reports.</a:t>
            </a:r>
            <a:br>
              <a:rPr lang="en-US" sz="3200" dirty="0">
                <a:latin typeface="+mn-lt"/>
                <a:cs typeface="Arial Black"/>
              </a:rPr>
            </a:br>
            <a:r>
              <a:rPr lang="en-US" sz="3200" dirty="0" smtClean="0">
                <a:latin typeface="+mn-lt"/>
                <a:cs typeface="Arial Black"/>
              </a:rPr>
              <a:t>6.Developed </a:t>
            </a:r>
            <a:r>
              <a:rPr lang="en-US" sz="3200" dirty="0">
                <a:latin typeface="+mn-lt"/>
                <a:cs typeface="Arial Black"/>
              </a:rPr>
              <a:t>greatly improved filing system saving time.</a:t>
            </a:r>
            <a:br>
              <a:rPr lang="en-US" sz="3200" dirty="0">
                <a:latin typeface="+mn-lt"/>
                <a:cs typeface="Arial Black"/>
              </a:rPr>
            </a:br>
            <a:r>
              <a:rPr lang="en-US" sz="3200" dirty="0" smtClean="0">
                <a:latin typeface="+mn-lt"/>
                <a:cs typeface="Arial Black"/>
              </a:rPr>
              <a:t>7.Transformed </a:t>
            </a:r>
            <a:r>
              <a:rPr lang="en-US" sz="3200" dirty="0">
                <a:latin typeface="+mn-lt"/>
                <a:cs typeface="Arial Black"/>
              </a:rPr>
              <a:t>a disorganized warehouse into a smooth-</a:t>
            </a:r>
            <a:br>
              <a:rPr lang="en-US" sz="3200" dirty="0">
                <a:latin typeface="+mn-lt"/>
                <a:cs typeface="Arial Black"/>
              </a:rPr>
            </a:br>
            <a:r>
              <a:rPr lang="en-US" sz="3200" dirty="0">
                <a:latin typeface="+mn-lt"/>
                <a:cs typeface="Arial Black"/>
              </a:rPr>
              <a:t>running organization; saved $250,000 in recovered  stock.</a:t>
            </a:r>
          </a:p>
        </p:txBody>
      </p:sp>
    </p:spTree>
    <p:extLst>
      <p:ext uri="{BB962C8B-B14F-4D97-AF65-F5344CB8AC3E}">
        <p14:creationId xmlns:p14="http://schemas.microsoft.com/office/powerpoint/2010/main" val="1832972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62073" y="530175"/>
            <a:ext cx="8072120" cy="574675"/>
          </a:xfrm>
          <a:prstGeom prst="rect">
            <a:avLst/>
          </a:prstGeom>
        </p:spPr>
        <p:txBody>
          <a:bodyPr vert="horz" wrap="square" lIns="0" tIns="12700" rIns="0" bIns="0" rtlCol="0" anchor="ctr">
            <a:spAutoFit/>
          </a:bodyPr>
          <a:lstStyle/>
          <a:p>
            <a:pPr marL="12700" algn="ctr">
              <a:lnSpc>
                <a:spcPct val="100000"/>
              </a:lnSpc>
              <a:spcBef>
                <a:spcPts val="100"/>
              </a:spcBef>
            </a:pPr>
            <a:r>
              <a:rPr lang="en-US" sz="3600" b="1" spc="-25" dirty="0" smtClean="0">
                <a:latin typeface="+mn-lt"/>
              </a:rPr>
              <a:t>Step 6. List past jobs.</a:t>
            </a:r>
            <a:endParaRPr sz="3600" b="1" dirty="0">
              <a:latin typeface="+mn-lt"/>
            </a:endParaRPr>
          </a:p>
        </p:txBody>
      </p:sp>
      <p:sp>
        <p:nvSpPr>
          <p:cNvPr id="3" name="object 3"/>
          <p:cNvSpPr txBox="1"/>
          <p:nvPr/>
        </p:nvSpPr>
        <p:spPr>
          <a:xfrm>
            <a:off x="875764" y="1506974"/>
            <a:ext cx="10444766" cy="4854533"/>
          </a:xfrm>
          <a:prstGeom prst="rect">
            <a:avLst/>
          </a:prstGeom>
        </p:spPr>
        <p:txBody>
          <a:bodyPr vert="horz" wrap="square" lIns="0" tIns="113664" rIns="0" bIns="0" rtlCol="0">
            <a:spAutoFit/>
          </a:bodyPr>
          <a:lstStyle/>
          <a:p>
            <a:pPr marL="232410" indent="-219710" algn="just">
              <a:buChar char="•"/>
              <a:tabLst>
                <a:tab pos="232410" algn="l"/>
              </a:tabLst>
            </a:pPr>
            <a:r>
              <a:rPr lang="en-US" sz="2800" dirty="0">
                <a:cs typeface="Arial Black"/>
              </a:rPr>
              <a:t>List your most recent job first, then your earlier jobs.</a:t>
            </a:r>
          </a:p>
          <a:p>
            <a:pPr marL="231775" marR="601345" indent="-219710" algn="just">
              <a:buChar char="•"/>
              <a:tabLst>
                <a:tab pos="232410" algn="l"/>
              </a:tabLst>
            </a:pPr>
            <a:r>
              <a:rPr lang="en-US" sz="2800" dirty="0">
                <a:cs typeface="Arial Black"/>
              </a:rPr>
              <a:t>Include ALL jobs IF you are young and have very  little work experience</a:t>
            </a:r>
          </a:p>
          <a:p>
            <a:pPr marL="231775" marR="654685" indent="-219710" algn="just">
              <a:buChar char="•"/>
              <a:tabLst>
                <a:tab pos="232410" algn="l"/>
              </a:tabLst>
            </a:pPr>
            <a:r>
              <a:rPr lang="en-US" sz="2800" dirty="0">
                <a:cs typeface="Arial Black"/>
              </a:rPr>
              <a:t>Include ALL jobs that show experience related to  your job objective</a:t>
            </a:r>
          </a:p>
          <a:p>
            <a:pPr marL="231775" marR="725805" indent="-219710" algn="just">
              <a:buChar char="•"/>
              <a:tabLst>
                <a:tab pos="232410" algn="l"/>
              </a:tabLst>
            </a:pPr>
            <a:r>
              <a:rPr lang="en-US" sz="2800" dirty="0">
                <a:cs typeface="Arial Black"/>
              </a:rPr>
              <a:t>Include unpaid work if it helps to prove you have  skills and experience or it fills in a gap.</a:t>
            </a:r>
          </a:p>
          <a:p>
            <a:pPr marL="231775" marR="5080" indent="-219710" algn="just">
              <a:buChar char="•"/>
              <a:tabLst>
                <a:tab pos="232410" algn="l"/>
              </a:tabLst>
            </a:pPr>
            <a:r>
              <a:rPr lang="en-US" sz="2800" dirty="0">
                <a:cs typeface="Arial Black"/>
              </a:rPr>
              <a:t>Omit jobs that were very brief UNLESS they are  needed to show how you developed your skills—or to  fill in a skimpy work history.</a:t>
            </a:r>
          </a:p>
          <a:p>
            <a:pPr marL="232410" indent="-219710" algn="just">
              <a:buChar char="•"/>
              <a:tabLst>
                <a:tab pos="232410" algn="l"/>
              </a:tabLst>
            </a:pPr>
            <a:r>
              <a:rPr lang="en-US" sz="2800" dirty="0">
                <a:cs typeface="Arial Black"/>
              </a:rPr>
              <a:t>Round all employment dates to years.</a:t>
            </a:r>
          </a:p>
          <a:p>
            <a:pPr marL="355600" indent="-342900" algn="just">
              <a:buFont typeface="Arial"/>
              <a:buChar char="•"/>
              <a:tabLst>
                <a:tab pos="354965" algn="l"/>
                <a:tab pos="355600" algn="l"/>
              </a:tabLst>
            </a:pPr>
            <a:endParaRPr sz="2800" dirty="0">
              <a:cs typeface="Calibri"/>
            </a:endParaRPr>
          </a:p>
        </p:txBody>
      </p:sp>
    </p:spTree>
    <p:extLst>
      <p:ext uri="{BB962C8B-B14F-4D97-AF65-F5344CB8AC3E}">
        <p14:creationId xmlns:p14="http://schemas.microsoft.com/office/powerpoint/2010/main" val="303031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Communication</a:t>
            </a:r>
            <a:endParaRPr lang="en-US" dirty="0"/>
          </a:p>
        </p:txBody>
      </p:sp>
      <p:sp>
        <p:nvSpPr>
          <p:cNvPr id="4" name="Rectangle 3"/>
          <p:cNvSpPr/>
          <p:nvPr/>
        </p:nvSpPr>
        <p:spPr>
          <a:xfrm>
            <a:off x="838199" y="1690688"/>
            <a:ext cx="10353541" cy="3472746"/>
          </a:xfrm>
          <a:prstGeom prst="rect">
            <a:avLst/>
          </a:prstGeom>
        </p:spPr>
        <p:txBody>
          <a:bodyPr wrap="square">
            <a:spAutoFit/>
          </a:bodyPr>
          <a:lstStyle/>
          <a:p>
            <a:pPr marL="285115" marR="5080" indent="-27940">
              <a:lnSpc>
                <a:spcPct val="100000"/>
              </a:lnSpc>
              <a:spcBef>
                <a:spcPts val="100"/>
              </a:spcBef>
            </a:pPr>
            <a:r>
              <a:rPr lang="en-US" sz="2800" spc="-5" dirty="0">
                <a:cs typeface="Georgia"/>
              </a:rPr>
              <a:t>Communication </a:t>
            </a:r>
            <a:r>
              <a:rPr lang="en-US" sz="2800" dirty="0">
                <a:cs typeface="Georgia"/>
              </a:rPr>
              <a:t>is </a:t>
            </a:r>
            <a:r>
              <a:rPr lang="en-US" sz="2800" spc="-5" dirty="0">
                <a:cs typeface="Georgia"/>
              </a:rPr>
              <a:t>the effective </a:t>
            </a:r>
            <a:r>
              <a:rPr lang="en-US" sz="2800" spc="-5" dirty="0" smtClean="0">
                <a:cs typeface="Georgia"/>
              </a:rPr>
              <a:t>transmission </a:t>
            </a:r>
            <a:r>
              <a:rPr lang="en-US" sz="2800" spc="-5" dirty="0">
                <a:cs typeface="Georgia"/>
              </a:rPr>
              <a:t>of </a:t>
            </a:r>
            <a:r>
              <a:rPr lang="en-US" sz="2800" spc="-5" dirty="0" smtClean="0">
                <a:cs typeface="Georgia"/>
              </a:rPr>
              <a:t>facts, </a:t>
            </a:r>
            <a:r>
              <a:rPr lang="en-US" sz="2800" spc="-5" dirty="0">
                <a:cs typeface="Georgia"/>
              </a:rPr>
              <a:t>opinions or emotions by </a:t>
            </a:r>
            <a:r>
              <a:rPr lang="en-US" sz="2800" dirty="0" smtClean="0">
                <a:cs typeface="Georgia"/>
              </a:rPr>
              <a:t>two </a:t>
            </a:r>
            <a:r>
              <a:rPr lang="en-US" sz="2800" spc="-5" dirty="0">
                <a:cs typeface="Georgia"/>
              </a:rPr>
              <a:t>or  more people. </a:t>
            </a:r>
            <a:r>
              <a:rPr lang="en-US" sz="2800" dirty="0">
                <a:cs typeface="Georgia"/>
              </a:rPr>
              <a:t>The </a:t>
            </a:r>
            <a:r>
              <a:rPr lang="en-US" sz="2800" dirty="0" smtClean="0">
                <a:cs typeface="Georgia"/>
              </a:rPr>
              <a:t>three </a:t>
            </a:r>
            <a:r>
              <a:rPr lang="en-US" sz="2800" spc="-10" dirty="0">
                <a:cs typeface="Georgia"/>
              </a:rPr>
              <a:t>basic </a:t>
            </a:r>
            <a:r>
              <a:rPr lang="en-US" sz="2800" spc="-10" dirty="0" smtClean="0">
                <a:cs typeface="Georgia"/>
              </a:rPr>
              <a:t>components</a:t>
            </a:r>
            <a:r>
              <a:rPr lang="en-US" sz="2800" spc="-5" dirty="0" smtClean="0">
                <a:cs typeface="Georgia"/>
              </a:rPr>
              <a:t> </a:t>
            </a:r>
            <a:r>
              <a:rPr lang="en-US" sz="2800" spc="-5" dirty="0">
                <a:cs typeface="Georgia"/>
              </a:rPr>
              <a:t>of </a:t>
            </a:r>
            <a:r>
              <a:rPr lang="en-US" sz="2800" spc="-10" dirty="0">
                <a:cs typeface="Georgia"/>
              </a:rPr>
              <a:t>communication  </a:t>
            </a:r>
            <a:r>
              <a:rPr lang="en-US" sz="2800" dirty="0">
                <a:cs typeface="Georgia"/>
              </a:rPr>
              <a:t>are</a:t>
            </a:r>
            <a:r>
              <a:rPr lang="en-US" sz="2800" spc="-25" dirty="0">
                <a:cs typeface="Georgia"/>
              </a:rPr>
              <a:t> </a:t>
            </a:r>
            <a:r>
              <a:rPr lang="en-US" sz="2800" spc="-5" dirty="0">
                <a:cs typeface="Georgia"/>
              </a:rPr>
              <a:t>:-</a:t>
            </a:r>
            <a:endParaRPr lang="en-US" sz="2800" dirty="0">
              <a:cs typeface="Georgia"/>
            </a:endParaRPr>
          </a:p>
          <a:p>
            <a:pPr>
              <a:lnSpc>
                <a:spcPct val="100000"/>
              </a:lnSpc>
              <a:spcBef>
                <a:spcPts val="55"/>
              </a:spcBef>
            </a:pPr>
            <a:endParaRPr lang="en-US" sz="4000" dirty="0" smtClean="0">
              <a:cs typeface="Times New Roman"/>
            </a:endParaRPr>
          </a:p>
          <a:p>
            <a:pPr marL="297815" indent="-285750">
              <a:lnSpc>
                <a:spcPct val="100000"/>
              </a:lnSpc>
              <a:buSzPct val="100000"/>
              <a:buFont typeface="Arial" panose="020B0604020202020204" pitchFamily="34" charset="0"/>
              <a:buChar char="•"/>
              <a:tabLst>
                <a:tab pos="366395" algn="l"/>
              </a:tabLst>
            </a:pPr>
            <a:r>
              <a:rPr lang="en-US" sz="2800" dirty="0">
                <a:cs typeface="Georgia"/>
              </a:rPr>
              <a:t>The</a:t>
            </a:r>
            <a:r>
              <a:rPr lang="en-US" sz="2800" spc="-5" dirty="0">
                <a:cs typeface="Georgia"/>
              </a:rPr>
              <a:t> Sender</a:t>
            </a:r>
            <a:endParaRPr lang="en-US" sz="2800" dirty="0">
              <a:cs typeface="Georgia"/>
            </a:endParaRPr>
          </a:p>
          <a:p>
            <a:pPr marL="297815" indent="-285750">
              <a:lnSpc>
                <a:spcPct val="100000"/>
              </a:lnSpc>
              <a:spcBef>
                <a:spcPts val="645"/>
              </a:spcBef>
              <a:buSzPct val="100000"/>
              <a:buFont typeface="Arial" panose="020B0604020202020204" pitchFamily="34" charset="0"/>
              <a:buChar char="•"/>
              <a:tabLst>
                <a:tab pos="366395" algn="l"/>
              </a:tabLst>
            </a:pPr>
            <a:r>
              <a:rPr lang="en-US" sz="2800" dirty="0">
                <a:cs typeface="Georgia"/>
              </a:rPr>
              <a:t>The</a:t>
            </a:r>
            <a:r>
              <a:rPr lang="en-US" sz="2800" spc="-5" dirty="0">
                <a:cs typeface="Georgia"/>
              </a:rPr>
              <a:t> Message</a:t>
            </a:r>
            <a:endParaRPr lang="en-US" sz="2800" dirty="0">
              <a:cs typeface="Georgia"/>
            </a:endParaRPr>
          </a:p>
          <a:p>
            <a:pPr marL="297815" indent="-285750">
              <a:lnSpc>
                <a:spcPct val="100000"/>
              </a:lnSpc>
              <a:spcBef>
                <a:spcPts val="655"/>
              </a:spcBef>
              <a:buSzPct val="100000"/>
              <a:buFont typeface="Arial" panose="020B0604020202020204" pitchFamily="34" charset="0"/>
              <a:buChar char="•"/>
              <a:tabLst>
                <a:tab pos="366395" algn="l"/>
              </a:tabLst>
            </a:pPr>
            <a:r>
              <a:rPr lang="en-US" sz="2800" dirty="0">
                <a:cs typeface="Georgia"/>
              </a:rPr>
              <a:t>The</a:t>
            </a:r>
            <a:r>
              <a:rPr lang="en-US" sz="2800" spc="-5" dirty="0">
                <a:cs typeface="Georgia"/>
              </a:rPr>
              <a:t> </a:t>
            </a:r>
            <a:r>
              <a:rPr lang="en-US" sz="2800" dirty="0" smtClean="0">
                <a:cs typeface="Georgia"/>
              </a:rPr>
              <a:t>Receiver</a:t>
            </a:r>
            <a:endParaRPr lang="en-US" sz="2800" dirty="0">
              <a:cs typeface="Georgia"/>
            </a:endParaRPr>
          </a:p>
        </p:txBody>
      </p:sp>
    </p:spTree>
    <p:extLst>
      <p:ext uri="{BB962C8B-B14F-4D97-AF65-F5344CB8AC3E}">
        <p14:creationId xmlns:p14="http://schemas.microsoft.com/office/powerpoint/2010/main" val="167973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9498" y="464922"/>
            <a:ext cx="8943447" cy="690574"/>
          </a:xfrm>
          <a:prstGeom prst="rect">
            <a:avLst/>
          </a:prstGeom>
        </p:spPr>
        <p:txBody>
          <a:bodyPr vert="horz" wrap="square" lIns="0" tIns="13335" rIns="0" bIns="0" rtlCol="0" anchor="ctr">
            <a:spAutoFit/>
          </a:bodyPr>
          <a:lstStyle/>
          <a:p>
            <a:pPr marL="12700" algn="ctr">
              <a:lnSpc>
                <a:spcPct val="100000"/>
              </a:lnSpc>
              <a:spcBef>
                <a:spcPts val="105"/>
              </a:spcBef>
            </a:pPr>
            <a:r>
              <a:rPr lang="en-US" b="1" spc="-15" dirty="0" smtClean="0">
                <a:latin typeface="+mn-lt"/>
              </a:rPr>
              <a:t>Step 7. List training and Education</a:t>
            </a:r>
            <a:endParaRPr b="1" dirty="0">
              <a:latin typeface="+mn-lt"/>
            </a:endParaRPr>
          </a:p>
        </p:txBody>
      </p:sp>
      <p:sp>
        <p:nvSpPr>
          <p:cNvPr id="3" name="object 3"/>
          <p:cNvSpPr txBox="1">
            <a:spLocks noGrp="1"/>
          </p:cNvSpPr>
          <p:nvPr>
            <p:ph idx="1"/>
          </p:nvPr>
        </p:nvSpPr>
        <p:spPr>
          <a:xfrm>
            <a:off x="1004551" y="1256887"/>
            <a:ext cx="10341736" cy="5997568"/>
          </a:xfrm>
          <a:prstGeom prst="rect">
            <a:avLst/>
          </a:prstGeom>
        </p:spPr>
        <p:txBody>
          <a:bodyPr vert="horz" wrap="square" lIns="0" tIns="87404" rIns="0" bIns="0" rtlCol="0">
            <a:spAutoFit/>
          </a:bodyPr>
          <a:lstStyle/>
          <a:p>
            <a:pPr marL="293370" marR="30480" indent="-255270" algn="just">
              <a:lnSpc>
                <a:spcPct val="100000"/>
              </a:lnSpc>
              <a:spcBef>
                <a:spcPts val="0"/>
              </a:spcBef>
            </a:pPr>
            <a:r>
              <a:rPr lang="en-US" sz="3200" dirty="0" smtClean="0"/>
              <a:t>Omit </a:t>
            </a:r>
            <a:r>
              <a:rPr lang="en-US" sz="3200" dirty="0"/>
              <a:t>high school if you have academic  credentials from college.</a:t>
            </a:r>
            <a:endParaRPr lang="en-US" sz="3200" dirty="0">
              <a:cs typeface="Times New Roman"/>
            </a:endParaRPr>
          </a:p>
          <a:p>
            <a:pPr marL="293370" marR="187960" indent="-255270" algn="just">
              <a:lnSpc>
                <a:spcPct val="100000"/>
              </a:lnSpc>
              <a:spcBef>
                <a:spcPts val="0"/>
              </a:spcBef>
            </a:pPr>
            <a:r>
              <a:rPr lang="en-US" sz="3200" dirty="0" smtClean="0"/>
              <a:t>Mention </a:t>
            </a:r>
            <a:r>
              <a:rPr lang="en-US" sz="3200" dirty="0"/>
              <a:t>your college work even if you  don’t plan to get a degree</a:t>
            </a:r>
            <a:r>
              <a:rPr lang="en-US" sz="3200" dirty="0" smtClean="0"/>
              <a:t>.</a:t>
            </a:r>
          </a:p>
          <a:p>
            <a:pPr marL="293370" marR="128905" indent="-255270" algn="just">
              <a:lnSpc>
                <a:spcPct val="100000"/>
              </a:lnSpc>
              <a:spcBef>
                <a:spcPts val="0"/>
              </a:spcBef>
            </a:pPr>
            <a:r>
              <a:rPr lang="en-US" sz="3200" dirty="0" smtClean="0">
                <a:cs typeface="Arial Black"/>
              </a:rPr>
              <a:t>Omit </a:t>
            </a:r>
            <a:r>
              <a:rPr lang="en-US" sz="3200" dirty="0">
                <a:cs typeface="Arial Black"/>
              </a:rPr>
              <a:t>this </a:t>
            </a:r>
            <a:r>
              <a:rPr lang="en-US" sz="3200" dirty="0" smtClean="0">
                <a:cs typeface="Arial Black"/>
              </a:rPr>
              <a:t>section, if </a:t>
            </a:r>
            <a:r>
              <a:rPr lang="en-US" sz="3200" dirty="0">
                <a:cs typeface="Arial Black"/>
              </a:rPr>
              <a:t>you have no training, no  college experience, and no courses to list that are  in any way related to your new job goal.</a:t>
            </a:r>
          </a:p>
          <a:p>
            <a:pPr marL="293370" marR="30480" indent="-255270" algn="just">
              <a:lnSpc>
                <a:spcPct val="100000"/>
              </a:lnSpc>
              <a:spcBef>
                <a:spcPts val="0"/>
              </a:spcBef>
            </a:pPr>
            <a:r>
              <a:rPr lang="en-US" sz="3200" dirty="0" smtClean="0">
                <a:cs typeface="Arial Black"/>
              </a:rPr>
              <a:t>If </a:t>
            </a:r>
            <a:r>
              <a:rPr lang="en-US" sz="3200" dirty="0">
                <a:cs typeface="Arial Black"/>
              </a:rPr>
              <a:t>you completed a training class, list the certificate  you earned.</a:t>
            </a:r>
          </a:p>
          <a:p>
            <a:pPr marL="293370" marR="31115" indent="-255270" algn="just">
              <a:lnSpc>
                <a:spcPct val="100000"/>
              </a:lnSpc>
              <a:spcBef>
                <a:spcPts val="0"/>
              </a:spcBef>
            </a:pPr>
            <a:r>
              <a:rPr lang="en-US" sz="3200" dirty="0" smtClean="0">
                <a:cs typeface="Arial Black"/>
              </a:rPr>
              <a:t>If </a:t>
            </a:r>
            <a:r>
              <a:rPr lang="en-US" sz="3200" dirty="0">
                <a:cs typeface="Arial Black"/>
              </a:rPr>
              <a:t>you only completed part of the training, list every  course you took that is directly related to your  current job target.</a:t>
            </a:r>
          </a:p>
          <a:p>
            <a:pPr marL="293370" marR="187960" indent="-255270" algn="just">
              <a:lnSpc>
                <a:spcPct val="100000"/>
              </a:lnSpc>
              <a:spcBef>
                <a:spcPts val="0"/>
              </a:spcBef>
            </a:pPr>
            <a:endParaRPr sz="3200" dirty="0"/>
          </a:p>
        </p:txBody>
      </p:sp>
    </p:spTree>
    <p:extLst>
      <p:ext uri="{BB962C8B-B14F-4D97-AF65-F5344CB8AC3E}">
        <p14:creationId xmlns:p14="http://schemas.microsoft.com/office/powerpoint/2010/main" val="1453847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101" y="534101"/>
            <a:ext cx="7622540" cy="566822"/>
          </a:xfrm>
          <a:prstGeom prst="rect">
            <a:avLst/>
          </a:prstGeom>
        </p:spPr>
        <p:txBody>
          <a:bodyPr vert="horz" wrap="square" lIns="0" tIns="12700" rIns="0" bIns="0" rtlCol="0" anchor="ctr">
            <a:spAutoFit/>
          </a:bodyPr>
          <a:lstStyle/>
          <a:p>
            <a:pPr marL="2712085" marR="5080" indent="-2700020" algn="ctr">
              <a:lnSpc>
                <a:spcPct val="100000"/>
              </a:lnSpc>
              <a:spcBef>
                <a:spcPts val="100"/>
              </a:spcBef>
            </a:pPr>
            <a:r>
              <a:rPr lang="en-US" sz="3600" b="1" dirty="0" smtClean="0">
                <a:latin typeface="+mn-lt"/>
              </a:rPr>
              <a:t>Step 8. Choose a format</a:t>
            </a:r>
            <a:endParaRPr sz="3600" b="1" dirty="0">
              <a:latin typeface="+mn-lt"/>
            </a:endParaRPr>
          </a:p>
        </p:txBody>
      </p:sp>
      <p:sp>
        <p:nvSpPr>
          <p:cNvPr id="3" name="object 3"/>
          <p:cNvSpPr txBox="1"/>
          <p:nvPr/>
        </p:nvSpPr>
        <p:spPr>
          <a:xfrm>
            <a:off x="1016552" y="1529181"/>
            <a:ext cx="10161637" cy="3953005"/>
          </a:xfrm>
          <a:prstGeom prst="rect">
            <a:avLst/>
          </a:prstGeom>
        </p:spPr>
        <p:txBody>
          <a:bodyPr vert="horz" wrap="square" lIns="0" tIns="13335" rIns="0" bIns="0" rtlCol="0">
            <a:spAutoFit/>
          </a:bodyPr>
          <a:lstStyle/>
          <a:p>
            <a:pPr marL="494665" marR="499109" indent="-457200" algn="just">
              <a:buFont typeface="Arial" panose="020B0604020202020204" pitchFamily="34" charset="0"/>
              <a:buChar char="•"/>
            </a:pPr>
            <a:r>
              <a:rPr lang="en-US" sz="3200" dirty="0" smtClean="0">
                <a:cs typeface="Arial Black"/>
              </a:rPr>
              <a:t>Choose </a:t>
            </a:r>
            <a:r>
              <a:rPr lang="en-US" sz="3200" dirty="0">
                <a:cs typeface="Arial Black"/>
              </a:rPr>
              <a:t>chronological if you’re staying in the  same </a:t>
            </a:r>
            <a:r>
              <a:rPr lang="en-US" sz="3200" dirty="0" smtClean="0">
                <a:cs typeface="Arial Black"/>
              </a:rPr>
              <a:t>field and </a:t>
            </a:r>
            <a:r>
              <a:rPr lang="en-US" sz="3200" dirty="0">
                <a:cs typeface="Arial Black"/>
              </a:rPr>
              <a:t>you have an unbroken </a:t>
            </a:r>
            <a:r>
              <a:rPr lang="en-US" sz="3200" dirty="0" smtClean="0">
                <a:cs typeface="Arial Black"/>
              </a:rPr>
              <a:t>employment history.</a:t>
            </a:r>
          </a:p>
          <a:p>
            <a:pPr marL="37465" marR="499109" algn="just"/>
            <a:endParaRPr lang="en-US" sz="3200" dirty="0">
              <a:cs typeface="Arial Black"/>
            </a:endParaRPr>
          </a:p>
          <a:p>
            <a:pPr marL="494665" marR="30480" indent="-457200" algn="just">
              <a:buFont typeface="Arial" panose="020B0604020202020204" pitchFamily="34" charset="0"/>
              <a:buChar char="•"/>
              <a:tabLst>
                <a:tab pos="5322570" algn="l"/>
              </a:tabLst>
            </a:pPr>
            <a:r>
              <a:rPr lang="en-US" sz="3200" dirty="0" smtClean="0">
                <a:cs typeface="Arial Black"/>
              </a:rPr>
              <a:t>Chronological </a:t>
            </a:r>
            <a:r>
              <a:rPr lang="en-US" sz="3200" dirty="0">
                <a:cs typeface="Arial Black"/>
              </a:rPr>
              <a:t>means your work experience is  </a:t>
            </a:r>
            <a:r>
              <a:rPr lang="en-US" sz="3200" dirty="0" smtClean="0">
                <a:cs typeface="Arial Black"/>
              </a:rPr>
              <a:t>arranged </a:t>
            </a:r>
            <a:r>
              <a:rPr lang="en-US" sz="3200" dirty="0">
                <a:cs typeface="Arial Black"/>
              </a:rPr>
              <a:t>in order by dates of the jobs you’ve  held with  the  most recent </a:t>
            </a:r>
            <a:r>
              <a:rPr lang="en-US" sz="3200" dirty="0" smtClean="0">
                <a:cs typeface="Arial Black"/>
              </a:rPr>
              <a:t>first. This </a:t>
            </a:r>
            <a:r>
              <a:rPr lang="en-US" sz="3200" dirty="0">
                <a:cs typeface="Arial Black"/>
              </a:rPr>
              <a:t>one </a:t>
            </a:r>
            <a:r>
              <a:rPr lang="en-US" sz="3200" dirty="0" smtClean="0">
                <a:cs typeface="Arial Black"/>
              </a:rPr>
              <a:t>places </a:t>
            </a:r>
            <a:r>
              <a:rPr lang="en-US" sz="3200" dirty="0">
                <a:cs typeface="Arial Black"/>
              </a:rPr>
              <a:t>more emphasis on your JOB </a:t>
            </a:r>
            <a:r>
              <a:rPr lang="en-US" sz="3200" dirty="0" smtClean="0">
                <a:cs typeface="Arial Black"/>
              </a:rPr>
              <a:t>TITLES.</a:t>
            </a:r>
            <a:endParaRPr lang="en-US" sz="3200" dirty="0">
              <a:cs typeface="Arial Black"/>
            </a:endParaRPr>
          </a:p>
          <a:p>
            <a:pPr marL="355600" indent="-342900" algn="just">
              <a:buFont typeface="Arial"/>
              <a:buChar char="•"/>
              <a:tabLst>
                <a:tab pos="354965" algn="l"/>
                <a:tab pos="355600" algn="l"/>
              </a:tabLst>
            </a:pPr>
            <a:endParaRPr sz="3200" dirty="0">
              <a:cs typeface="Calibri"/>
            </a:endParaRPr>
          </a:p>
        </p:txBody>
      </p:sp>
    </p:spTree>
    <p:extLst>
      <p:ext uri="{BB962C8B-B14F-4D97-AF65-F5344CB8AC3E}">
        <p14:creationId xmlns:p14="http://schemas.microsoft.com/office/powerpoint/2010/main" val="1871809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6828" y="745143"/>
            <a:ext cx="9613455" cy="690574"/>
          </a:xfrm>
          <a:prstGeom prst="rect">
            <a:avLst/>
          </a:prstGeom>
        </p:spPr>
        <p:txBody>
          <a:bodyPr vert="horz" wrap="square" lIns="0" tIns="13335" rIns="0" bIns="0" rtlCol="0" anchor="ctr">
            <a:spAutoFit/>
          </a:bodyPr>
          <a:lstStyle/>
          <a:p>
            <a:pPr marL="12700" algn="ctr">
              <a:lnSpc>
                <a:spcPct val="100000"/>
              </a:lnSpc>
              <a:spcBef>
                <a:spcPts val="105"/>
              </a:spcBef>
            </a:pPr>
            <a:r>
              <a:rPr lang="en-US" b="1" spc="-5" dirty="0" smtClean="0">
                <a:latin typeface="+mn-lt"/>
              </a:rPr>
              <a:t>Step 9. Arrange Your Action Statements</a:t>
            </a:r>
            <a:endParaRPr lang="en-US" b="1" dirty="0">
              <a:latin typeface="+mn-lt"/>
            </a:endParaRPr>
          </a:p>
        </p:txBody>
      </p:sp>
      <p:sp>
        <p:nvSpPr>
          <p:cNvPr id="3" name="object 3"/>
          <p:cNvSpPr txBox="1"/>
          <p:nvPr/>
        </p:nvSpPr>
        <p:spPr>
          <a:xfrm>
            <a:off x="1238865" y="2123759"/>
            <a:ext cx="9579389" cy="3401572"/>
          </a:xfrm>
          <a:prstGeom prst="rect">
            <a:avLst/>
          </a:prstGeom>
        </p:spPr>
        <p:txBody>
          <a:bodyPr vert="horz" wrap="square" lIns="0" tIns="13335" rIns="0" bIns="0" rtlCol="0">
            <a:spAutoFit/>
          </a:bodyPr>
          <a:lstStyle/>
          <a:p>
            <a:pPr marL="494665" marR="30480" indent="-457200" algn="just">
              <a:spcBef>
                <a:spcPts val="70"/>
              </a:spcBef>
              <a:buFont typeface="Arial" panose="020B0604020202020204" pitchFamily="34" charset="0"/>
              <a:buChar char="•"/>
            </a:pPr>
            <a:r>
              <a:rPr lang="en-US" sz="3600" dirty="0" smtClean="0">
                <a:cs typeface="Arial Black"/>
              </a:rPr>
              <a:t>If </a:t>
            </a:r>
            <a:r>
              <a:rPr lang="en-US" sz="3600" dirty="0">
                <a:cs typeface="Arial Black"/>
              </a:rPr>
              <a:t>you chose a chronological format, place  each action statement under the  appropriate job title where the action  happened.</a:t>
            </a:r>
          </a:p>
          <a:p>
            <a:pPr marL="494665" marR="690880" indent="-457200" algn="just">
              <a:spcBef>
                <a:spcPts val="390"/>
              </a:spcBef>
              <a:buFont typeface="Arial" panose="020B0604020202020204" pitchFamily="34" charset="0"/>
              <a:buChar char="•"/>
            </a:pPr>
            <a:r>
              <a:rPr lang="en-US" sz="3600" dirty="0" smtClean="0">
                <a:cs typeface="Arial Black"/>
              </a:rPr>
              <a:t>If </a:t>
            </a:r>
            <a:r>
              <a:rPr lang="en-US" sz="3600" dirty="0">
                <a:cs typeface="Arial Black"/>
              </a:rPr>
              <a:t>you chose a functional format, place  each action statement under a skill  category.</a:t>
            </a:r>
          </a:p>
          <a:p>
            <a:pPr marL="393700" marR="55244" indent="-342900" algn="just">
              <a:spcBef>
                <a:spcPts val="105"/>
              </a:spcBef>
              <a:buFont typeface="Arial"/>
              <a:buChar char="•"/>
              <a:tabLst>
                <a:tab pos="393065" algn="l"/>
                <a:tab pos="393700" algn="l"/>
                <a:tab pos="1885314" algn="l"/>
                <a:tab pos="2466340" algn="l"/>
                <a:tab pos="4460240" algn="l"/>
                <a:tab pos="5255895" algn="l"/>
                <a:tab pos="7338059" algn="l"/>
              </a:tabLst>
            </a:pPr>
            <a:endParaRPr sz="3600" dirty="0">
              <a:cs typeface="Calibri"/>
            </a:endParaRPr>
          </a:p>
        </p:txBody>
      </p:sp>
    </p:spTree>
    <p:extLst>
      <p:ext uri="{BB962C8B-B14F-4D97-AF65-F5344CB8AC3E}">
        <p14:creationId xmlns:p14="http://schemas.microsoft.com/office/powerpoint/2010/main" val="1065821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23493" y="126369"/>
            <a:ext cx="9778804" cy="1367682"/>
          </a:xfrm>
          <a:prstGeom prst="rect">
            <a:avLst/>
          </a:prstGeom>
        </p:spPr>
        <p:txBody>
          <a:bodyPr vert="horz" wrap="square" lIns="0" tIns="13335" rIns="0" bIns="0" rtlCol="0" anchor="ctr">
            <a:spAutoFit/>
          </a:bodyPr>
          <a:lstStyle/>
          <a:p>
            <a:pPr marL="12700" algn="ctr">
              <a:lnSpc>
                <a:spcPct val="100000"/>
              </a:lnSpc>
              <a:spcBef>
                <a:spcPts val="105"/>
              </a:spcBef>
            </a:pPr>
            <a:r>
              <a:rPr lang="en-US" b="1" spc="-5" dirty="0" smtClean="0">
                <a:latin typeface="+mn-lt"/>
              </a:rPr>
              <a:t>Step 10. Summarize your key points at the top</a:t>
            </a:r>
            <a:endParaRPr b="1" dirty="0">
              <a:latin typeface="+mn-lt"/>
            </a:endParaRPr>
          </a:p>
        </p:txBody>
      </p:sp>
      <p:sp>
        <p:nvSpPr>
          <p:cNvPr id="3" name="object 3"/>
          <p:cNvSpPr txBox="1"/>
          <p:nvPr/>
        </p:nvSpPr>
        <p:spPr>
          <a:xfrm>
            <a:off x="1223493" y="1607565"/>
            <a:ext cx="9926288" cy="4937890"/>
          </a:xfrm>
          <a:prstGeom prst="rect">
            <a:avLst/>
          </a:prstGeom>
        </p:spPr>
        <p:txBody>
          <a:bodyPr vert="horz" wrap="square" lIns="0" tIns="13335" rIns="0" bIns="0" rtlCol="0">
            <a:spAutoFit/>
          </a:bodyPr>
          <a:lstStyle/>
          <a:p>
            <a:pPr marL="495300" marR="30480" indent="-457200" algn="just">
              <a:buSzPct val="100000"/>
              <a:buFont typeface="Arial" panose="020B0604020202020204" pitchFamily="34" charset="0"/>
              <a:buChar char="•"/>
              <a:tabLst>
                <a:tab pos="285750" algn="l"/>
              </a:tabLst>
            </a:pPr>
            <a:r>
              <a:rPr lang="en-US" sz="3200" dirty="0">
                <a:cs typeface="Arial Black"/>
              </a:rPr>
              <a:t>Keep each summary statement to one line. Include key  points that a new employer will need to know and those  that will make you look attractive and qualified for the new  job.</a:t>
            </a:r>
          </a:p>
          <a:p>
            <a:pPr marL="495300" indent="-457200" algn="just">
              <a:buSzPct val="100000"/>
              <a:buFont typeface="Arial" panose="020B0604020202020204" pitchFamily="34" charset="0"/>
              <a:buChar char="•"/>
              <a:tabLst>
                <a:tab pos="285750" algn="l"/>
              </a:tabLst>
            </a:pPr>
            <a:r>
              <a:rPr lang="en-US" sz="3200" dirty="0">
                <a:cs typeface="Arial Black"/>
              </a:rPr>
              <a:t>Examples:</a:t>
            </a:r>
          </a:p>
          <a:p>
            <a:pPr marL="473075" lvl="1" indent="-184785" algn="just">
              <a:buChar char="-"/>
              <a:tabLst>
                <a:tab pos="473709" algn="l"/>
              </a:tabLst>
            </a:pPr>
            <a:r>
              <a:rPr lang="en-US" sz="3200" dirty="0">
                <a:cs typeface="Arial Black"/>
              </a:rPr>
              <a:t>How much experience in this line of work</a:t>
            </a:r>
          </a:p>
          <a:p>
            <a:pPr marL="473075" lvl="1" indent="-184785" algn="just">
              <a:buChar char="-"/>
              <a:tabLst>
                <a:tab pos="473709" algn="l"/>
              </a:tabLst>
            </a:pPr>
            <a:r>
              <a:rPr lang="en-US" sz="3200" dirty="0">
                <a:cs typeface="Arial Black"/>
              </a:rPr>
              <a:t>Training or education in this line of work</a:t>
            </a:r>
          </a:p>
          <a:p>
            <a:pPr marL="205104" algn="just"/>
            <a:r>
              <a:rPr lang="en-US" sz="3200" dirty="0" smtClean="0">
                <a:cs typeface="Arial Black"/>
              </a:rPr>
              <a:t> - </a:t>
            </a:r>
            <a:r>
              <a:rPr lang="en-US" sz="3200" dirty="0">
                <a:cs typeface="Arial Black"/>
              </a:rPr>
              <a:t>A special accomplishment or recognition</a:t>
            </a:r>
          </a:p>
          <a:p>
            <a:pPr marL="288925" algn="just"/>
            <a:r>
              <a:rPr lang="en-US" sz="3200" dirty="0" smtClean="0">
                <a:cs typeface="Arial Black"/>
              </a:rPr>
              <a:t>- Your </a:t>
            </a:r>
            <a:r>
              <a:rPr lang="en-US" sz="3200" dirty="0">
                <a:cs typeface="Arial Black"/>
              </a:rPr>
              <a:t>key skills, talents, special knowledge</a:t>
            </a:r>
          </a:p>
          <a:p>
            <a:pPr marL="288925" algn="just"/>
            <a:r>
              <a:rPr lang="en-US" sz="3200" dirty="0" smtClean="0">
                <a:cs typeface="Arial Black"/>
              </a:rPr>
              <a:t>- Something </a:t>
            </a:r>
            <a:r>
              <a:rPr lang="en-US" sz="3200" dirty="0">
                <a:cs typeface="Arial Black"/>
              </a:rPr>
              <a:t>about your attitude or work ethics</a:t>
            </a:r>
          </a:p>
        </p:txBody>
      </p:sp>
    </p:spTree>
    <p:extLst>
      <p:ext uri="{BB962C8B-B14F-4D97-AF65-F5344CB8AC3E}">
        <p14:creationId xmlns:p14="http://schemas.microsoft.com/office/powerpoint/2010/main" val="3056843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53637" y="461594"/>
            <a:ext cx="4288155" cy="697230"/>
          </a:xfrm>
          <a:prstGeom prst="rect">
            <a:avLst/>
          </a:prstGeom>
        </p:spPr>
        <p:txBody>
          <a:bodyPr vert="horz" wrap="square" lIns="0" tIns="13335" rIns="0" bIns="0" rtlCol="0" anchor="ctr">
            <a:spAutoFit/>
          </a:bodyPr>
          <a:lstStyle/>
          <a:p>
            <a:pPr marL="12700">
              <a:lnSpc>
                <a:spcPct val="100000"/>
              </a:lnSpc>
              <a:spcBef>
                <a:spcPts val="105"/>
              </a:spcBef>
            </a:pPr>
            <a:r>
              <a:rPr lang="en-US" b="1" dirty="0" smtClean="0">
                <a:latin typeface="+mn-lt"/>
              </a:rPr>
              <a:t>Reminders</a:t>
            </a:r>
            <a:endParaRPr b="1" spc="-10" dirty="0">
              <a:latin typeface="+mn-lt"/>
            </a:endParaRPr>
          </a:p>
        </p:txBody>
      </p:sp>
      <p:sp>
        <p:nvSpPr>
          <p:cNvPr id="3" name="object 3"/>
          <p:cNvSpPr txBox="1"/>
          <p:nvPr/>
        </p:nvSpPr>
        <p:spPr>
          <a:xfrm>
            <a:off x="1171977" y="1572513"/>
            <a:ext cx="9594761" cy="1881925"/>
          </a:xfrm>
          <a:prstGeom prst="rect">
            <a:avLst/>
          </a:prstGeom>
        </p:spPr>
        <p:txBody>
          <a:bodyPr vert="horz" wrap="square" lIns="0" tIns="52705" rIns="0" bIns="0" rtlCol="0">
            <a:spAutoFit/>
          </a:bodyPr>
          <a:lstStyle/>
          <a:p>
            <a:pPr marL="609600" marR="282575" indent="-571500">
              <a:spcBef>
                <a:spcPts val="100"/>
              </a:spcBef>
              <a:buFont typeface="Arial" panose="020B0604020202020204" pitchFamily="34" charset="0"/>
              <a:buChar char="•"/>
            </a:pPr>
            <a:r>
              <a:rPr lang="en-US" sz="3600" dirty="0" smtClean="0">
                <a:cs typeface="Arial Black"/>
              </a:rPr>
              <a:t>Proofread </a:t>
            </a:r>
            <a:r>
              <a:rPr lang="en-US" sz="3600" dirty="0">
                <a:cs typeface="Arial Black"/>
              </a:rPr>
              <a:t>for grammar and  punctuation.</a:t>
            </a:r>
          </a:p>
          <a:p>
            <a:pPr marL="609600" indent="-571500">
              <a:spcBef>
                <a:spcPts val="900"/>
              </a:spcBef>
              <a:buFont typeface="Arial" panose="020B0604020202020204" pitchFamily="34" charset="0"/>
              <a:buChar char="•"/>
            </a:pPr>
            <a:r>
              <a:rPr lang="en-US" sz="3600" dirty="0" smtClean="0">
                <a:cs typeface="Arial Black"/>
              </a:rPr>
              <a:t>Check </a:t>
            </a:r>
            <a:r>
              <a:rPr lang="en-US" sz="3600" dirty="0">
                <a:cs typeface="Arial Black"/>
              </a:rPr>
              <a:t>the spelling.</a:t>
            </a:r>
          </a:p>
          <a:p>
            <a:pPr marL="609600" marR="30480" indent="-571500">
              <a:spcBef>
                <a:spcPts val="409"/>
              </a:spcBef>
              <a:buFont typeface="Arial" panose="020B0604020202020204" pitchFamily="34" charset="0"/>
              <a:buChar char="•"/>
            </a:pPr>
            <a:r>
              <a:rPr lang="en-US" sz="3600" dirty="0" smtClean="0">
                <a:cs typeface="Arial Black"/>
              </a:rPr>
              <a:t>Get </a:t>
            </a:r>
            <a:r>
              <a:rPr lang="en-US" sz="3600" dirty="0">
                <a:cs typeface="Arial Black"/>
              </a:rPr>
              <a:t>feedback from someone  experienced.</a:t>
            </a:r>
          </a:p>
        </p:txBody>
      </p:sp>
    </p:spTree>
    <p:extLst>
      <p:ext uri="{BB962C8B-B14F-4D97-AF65-F5344CB8AC3E}">
        <p14:creationId xmlns:p14="http://schemas.microsoft.com/office/powerpoint/2010/main" val="3848951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COURTESY</a:t>
            </a:r>
            <a:endParaRPr lang="en-US" dirty="0"/>
          </a:p>
        </p:txBody>
      </p:sp>
      <p:sp>
        <p:nvSpPr>
          <p:cNvPr id="3" name="Content Placeholder 2"/>
          <p:cNvSpPr>
            <a:spLocks noGrp="1"/>
          </p:cNvSpPr>
          <p:nvPr>
            <p:ph idx="1"/>
          </p:nvPr>
        </p:nvSpPr>
        <p:spPr/>
        <p:txBody>
          <a:bodyPr/>
          <a:lstStyle/>
          <a:p>
            <a:r>
              <a:rPr lang="en-US" dirty="0" smtClean="0"/>
              <a:t>Google.com</a:t>
            </a:r>
          </a:p>
          <a:p>
            <a:r>
              <a:rPr lang="en-US" dirty="0" smtClean="0"/>
              <a:t>Slideshare.net</a:t>
            </a:r>
            <a:endParaRPr lang="en-US" dirty="0"/>
          </a:p>
        </p:txBody>
      </p:sp>
    </p:spTree>
    <p:extLst>
      <p:ext uri="{BB962C8B-B14F-4D97-AF65-F5344CB8AC3E}">
        <p14:creationId xmlns:p14="http://schemas.microsoft.com/office/powerpoint/2010/main" val="3316850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245476" y="2390776"/>
            <a:ext cx="4555499" cy="281228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4396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pc="-90" dirty="0">
                <a:latin typeface="+mn-lt"/>
                <a:cs typeface="Brush Script MT"/>
              </a:rPr>
              <a:t>Functions </a:t>
            </a:r>
            <a:r>
              <a:rPr lang="en-US" spc="-55" dirty="0">
                <a:latin typeface="+mn-lt"/>
                <a:cs typeface="Brush Script MT"/>
              </a:rPr>
              <a:t>of </a:t>
            </a:r>
            <a:r>
              <a:rPr lang="en-US" spc="-95" dirty="0" smtClean="0">
                <a:latin typeface="+mn-lt"/>
                <a:cs typeface="Brush Script MT"/>
              </a:rPr>
              <a:t>Communication</a:t>
            </a:r>
            <a:endParaRPr lang="en-US" dirty="0">
              <a:latin typeface="+mn-lt"/>
            </a:endParaRPr>
          </a:p>
        </p:txBody>
      </p:sp>
      <p:sp>
        <p:nvSpPr>
          <p:cNvPr id="3" name="Content Placeholder 2"/>
          <p:cNvSpPr>
            <a:spLocks noGrp="1"/>
          </p:cNvSpPr>
          <p:nvPr>
            <p:ph idx="1"/>
          </p:nvPr>
        </p:nvSpPr>
        <p:spPr/>
        <p:txBody>
          <a:bodyPr/>
          <a:lstStyle/>
          <a:p>
            <a:pPr marL="469900" indent="-457200">
              <a:lnSpc>
                <a:spcPct val="100000"/>
              </a:lnSpc>
              <a:spcBef>
                <a:spcPts val="795"/>
              </a:spcBef>
              <a:buSzPct val="100000"/>
              <a:tabLst>
                <a:tab pos="354965" algn="l"/>
                <a:tab pos="355600" algn="l"/>
              </a:tabLst>
            </a:pPr>
            <a:r>
              <a:rPr lang="en-US" spc="-5" dirty="0" smtClean="0"/>
              <a:t>Inform</a:t>
            </a:r>
          </a:p>
          <a:p>
            <a:pPr marL="469900" indent="-457200">
              <a:lnSpc>
                <a:spcPct val="100000"/>
              </a:lnSpc>
              <a:spcBef>
                <a:spcPts val="700"/>
              </a:spcBef>
              <a:buSzPct val="100000"/>
              <a:tabLst>
                <a:tab pos="354965" algn="l"/>
                <a:tab pos="355600" algn="l"/>
              </a:tabLst>
            </a:pPr>
            <a:r>
              <a:rPr lang="en-US" dirty="0" smtClean="0"/>
              <a:t>Instruct</a:t>
            </a:r>
          </a:p>
          <a:p>
            <a:pPr marL="469900" indent="-457200">
              <a:lnSpc>
                <a:spcPct val="100000"/>
              </a:lnSpc>
              <a:spcBef>
                <a:spcPts val="710"/>
              </a:spcBef>
              <a:buSzPct val="100000"/>
              <a:tabLst>
                <a:tab pos="354965" algn="l"/>
                <a:tab pos="355600" algn="l"/>
              </a:tabLst>
            </a:pPr>
            <a:r>
              <a:rPr lang="en-US" dirty="0" smtClean="0"/>
              <a:t>Sharing </a:t>
            </a:r>
            <a:r>
              <a:rPr lang="en-US" spc="-10" dirty="0" smtClean="0"/>
              <a:t>of</a:t>
            </a:r>
            <a:r>
              <a:rPr lang="en-US" spc="-20" dirty="0" smtClean="0"/>
              <a:t> </a:t>
            </a:r>
            <a:r>
              <a:rPr lang="en-US" spc="-5" dirty="0" smtClean="0"/>
              <a:t>information</a:t>
            </a:r>
          </a:p>
          <a:p>
            <a:pPr marL="469900" indent="-457200">
              <a:lnSpc>
                <a:spcPct val="100000"/>
              </a:lnSpc>
              <a:spcBef>
                <a:spcPts val="695"/>
              </a:spcBef>
              <a:buSzPct val="100000"/>
              <a:tabLst>
                <a:tab pos="354965" algn="l"/>
                <a:tab pos="355600" algn="l"/>
              </a:tabLst>
            </a:pPr>
            <a:r>
              <a:rPr lang="en-US" spc="-5" dirty="0" smtClean="0"/>
              <a:t>Motivating</a:t>
            </a:r>
            <a:r>
              <a:rPr lang="en-US" spc="-160" dirty="0" smtClean="0"/>
              <a:t> </a:t>
            </a:r>
            <a:r>
              <a:rPr lang="en-US" spc="-30" dirty="0" smtClean="0"/>
              <a:t>Workers</a:t>
            </a:r>
          </a:p>
          <a:p>
            <a:pPr marL="469900" indent="-457200">
              <a:lnSpc>
                <a:spcPct val="100000"/>
              </a:lnSpc>
              <a:spcBef>
                <a:spcPts val="700"/>
              </a:spcBef>
              <a:buSzPct val="100000"/>
              <a:tabLst>
                <a:tab pos="354965" algn="l"/>
                <a:tab pos="355600" algn="l"/>
              </a:tabLst>
            </a:pPr>
            <a:r>
              <a:rPr lang="en-US" spc="-5" dirty="0" smtClean="0"/>
              <a:t>Leading the</a:t>
            </a:r>
            <a:r>
              <a:rPr lang="en-US" spc="-185" dirty="0" smtClean="0"/>
              <a:t> </a:t>
            </a:r>
            <a:r>
              <a:rPr lang="en-US" spc="-5" dirty="0" smtClean="0"/>
              <a:t>Organization</a:t>
            </a:r>
          </a:p>
          <a:p>
            <a:pPr marL="469900" indent="-457200">
              <a:lnSpc>
                <a:spcPct val="100000"/>
              </a:lnSpc>
              <a:spcBef>
                <a:spcPts val="705"/>
              </a:spcBef>
              <a:buSzPct val="100000"/>
              <a:tabLst>
                <a:tab pos="354965" algn="l"/>
                <a:tab pos="355600" algn="l"/>
              </a:tabLst>
            </a:pPr>
            <a:r>
              <a:rPr lang="en-US" spc="-5" dirty="0" smtClean="0"/>
              <a:t>Control</a:t>
            </a:r>
          </a:p>
          <a:p>
            <a:pPr marL="469900" indent="-457200">
              <a:lnSpc>
                <a:spcPct val="100000"/>
              </a:lnSpc>
              <a:spcBef>
                <a:spcPts val="695"/>
              </a:spcBef>
              <a:buSzPct val="100000"/>
              <a:tabLst>
                <a:tab pos="354965" algn="l"/>
                <a:tab pos="355600" algn="l"/>
              </a:tabLst>
            </a:pPr>
            <a:r>
              <a:rPr lang="en-US" spc="-5" dirty="0" smtClean="0"/>
              <a:t>Management</a:t>
            </a:r>
          </a:p>
          <a:p>
            <a:pPr>
              <a:buSzPct val="100000"/>
            </a:pPr>
            <a:endParaRPr lang="en-US" dirty="0"/>
          </a:p>
        </p:txBody>
      </p:sp>
    </p:spTree>
    <p:extLst>
      <p:ext uri="{BB962C8B-B14F-4D97-AF65-F5344CB8AC3E}">
        <p14:creationId xmlns:p14="http://schemas.microsoft.com/office/powerpoint/2010/main" val="1347219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spc="-20" dirty="0" smtClean="0">
                <a:latin typeface="+mn-lt"/>
                <a:cs typeface="Arial"/>
              </a:rPr>
              <a:t>I</a:t>
            </a:r>
            <a:r>
              <a:rPr lang="en-US" spc="-20" dirty="0" smtClean="0">
                <a:latin typeface="+mn-lt"/>
                <a:cs typeface="Arial"/>
              </a:rPr>
              <a:t>mportant </a:t>
            </a:r>
            <a:r>
              <a:rPr lang="en-US" sz="5400" spc="-5" dirty="0" smtClean="0">
                <a:latin typeface="+mn-lt"/>
                <a:cs typeface="Arial"/>
              </a:rPr>
              <a:t>“C” </a:t>
            </a:r>
            <a:r>
              <a:rPr lang="en-US" dirty="0" smtClean="0">
                <a:latin typeface="+mn-lt"/>
                <a:cs typeface="Arial"/>
              </a:rPr>
              <a:t>Of</a:t>
            </a:r>
            <a:r>
              <a:rPr lang="en-US" spc="210" dirty="0" smtClean="0">
                <a:latin typeface="+mn-lt"/>
                <a:cs typeface="Arial"/>
              </a:rPr>
              <a:t> </a:t>
            </a:r>
            <a:r>
              <a:rPr lang="en-US" sz="5400" spc="-10" dirty="0" smtClean="0">
                <a:latin typeface="+mn-lt"/>
                <a:cs typeface="Arial"/>
              </a:rPr>
              <a:t>C</a:t>
            </a:r>
            <a:r>
              <a:rPr lang="en-US" spc="-10" dirty="0" smtClean="0">
                <a:latin typeface="+mn-lt"/>
                <a:cs typeface="Arial"/>
              </a:rPr>
              <a:t>ommunication</a:t>
            </a:r>
            <a:endParaRPr lang="en-US" dirty="0">
              <a:latin typeface="+mn-lt"/>
            </a:endParaRPr>
          </a:p>
        </p:txBody>
      </p:sp>
      <p:sp>
        <p:nvSpPr>
          <p:cNvPr id="3" name="Content Placeholder 2"/>
          <p:cNvSpPr>
            <a:spLocks noGrp="1"/>
          </p:cNvSpPr>
          <p:nvPr>
            <p:ph idx="1"/>
          </p:nvPr>
        </p:nvSpPr>
        <p:spPr>
          <a:xfrm>
            <a:off x="1815920" y="1825625"/>
            <a:ext cx="9537879" cy="4351338"/>
          </a:xfrm>
        </p:spPr>
        <p:txBody>
          <a:bodyPr>
            <a:noAutofit/>
          </a:bodyPr>
          <a:lstStyle/>
          <a:p>
            <a:pPr marL="527685" indent="-515620">
              <a:lnSpc>
                <a:spcPct val="100000"/>
              </a:lnSpc>
              <a:spcBef>
                <a:spcPts val="365"/>
              </a:spcBef>
              <a:buSzPct val="100000"/>
              <a:buFont typeface="+mj-lt"/>
              <a:buAutoNum type="arabicPeriod"/>
              <a:tabLst>
                <a:tab pos="527685" algn="l"/>
                <a:tab pos="528320" algn="l"/>
              </a:tabLst>
            </a:pPr>
            <a:r>
              <a:rPr lang="en-US" sz="2400" spc="-5" dirty="0" smtClean="0">
                <a:latin typeface="Times New Roman"/>
                <a:cs typeface="Times New Roman"/>
              </a:rPr>
              <a:t>Correct</a:t>
            </a:r>
            <a:endParaRPr lang="en-US" sz="2400" dirty="0">
              <a:latin typeface="Times New Roman"/>
              <a:cs typeface="Times New Roman"/>
            </a:endParaRPr>
          </a:p>
          <a:p>
            <a:pPr marL="527685" indent="-515620">
              <a:lnSpc>
                <a:spcPct val="100000"/>
              </a:lnSpc>
              <a:spcBef>
                <a:spcPts val="265"/>
              </a:spcBef>
              <a:buSzPct val="100000"/>
              <a:buAutoNum type="arabicPeriod"/>
              <a:tabLst>
                <a:tab pos="527685" algn="l"/>
                <a:tab pos="528320" algn="l"/>
              </a:tabLst>
            </a:pPr>
            <a:r>
              <a:rPr lang="en-US" sz="2400" spc="-30" dirty="0" smtClean="0">
                <a:latin typeface="Times New Roman"/>
                <a:cs typeface="Times New Roman"/>
              </a:rPr>
              <a:t>Clear</a:t>
            </a:r>
            <a:endParaRPr lang="en-US" sz="2400" dirty="0">
              <a:latin typeface="Times New Roman"/>
              <a:cs typeface="Times New Roman"/>
            </a:endParaRPr>
          </a:p>
          <a:p>
            <a:pPr marL="527685" indent="-515620">
              <a:lnSpc>
                <a:spcPct val="100000"/>
              </a:lnSpc>
              <a:spcBef>
                <a:spcPts val="265"/>
              </a:spcBef>
              <a:buSzPct val="100000"/>
              <a:buAutoNum type="arabicPeriod"/>
              <a:tabLst>
                <a:tab pos="527685" algn="l"/>
                <a:tab pos="528320" algn="l"/>
              </a:tabLst>
            </a:pPr>
            <a:r>
              <a:rPr lang="en-US" sz="2400" spc="-5" dirty="0" smtClean="0">
                <a:latin typeface="Times New Roman"/>
                <a:cs typeface="Times New Roman"/>
              </a:rPr>
              <a:t>Complete</a:t>
            </a:r>
            <a:endParaRPr lang="en-US" sz="2400" dirty="0">
              <a:latin typeface="Times New Roman"/>
              <a:cs typeface="Times New Roman"/>
            </a:endParaRPr>
          </a:p>
          <a:p>
            <a:pPr marL="526415" indent="-514350">
              <a:lnSpc>
                <a:spcPct val="100000"/>
              </a:lnSpc>
              <a:spcBef>
                <a:spcPts val="265"/>
              </a:spcBef>
              <a:buSzPct val="100000"/>
              <a:buFont typeface="+mj-lt"/>
              <a:buAutoNum type="arabicPeriod"/>
              <a:tabLst>
                <a:tab pos="614680" algn="l"/>
                <a:tab pos="615315" algn="l"/>
              </a:tabLst>
            </a:pPr>
            <a:r>
              <a:rPr lang="en-US" sz="2400" spc="-5" dirty="0" smtClean="0">
                <a:latin typeface="Times New Roman"/>
                <a:cs typeface="Times New Roman"/>
              </a:rPr>
              <a:t>Concise</a:t>
            </a:r>
            <a:endParaRPr lang="en-US" sz="2400" dirty="0">
              <a:latin typeface="Times New Roman"/>
              <a:cs typeface="Times New Roman"/>
            </a:endParaRPr>
          </a:p>
          <a:p>
            <a:pPr marL="527685" indent="-515620">
              <a:lnSpc>
                <a:spcPct val="100000"/>
              </a:lnSpc>
              <a:spcBef>
                <a:spcPts val="265"/>
              </a:spcBef>
              <a:buSzPct val="100000"/>
              <a:buAutoNum type="arabicPeriod"/>
              <a:tabLst>
                <a:tab pos="527685" algn="l"/>
                <a:tab pos="528320" algn="l"/>
              </a:tabLst>
            </a:pPr>
            <a:r>
              <a:rPr lang="en-US" sz="2400" spc="-5" dirty="0" smtClean="0">
                <a:latin typeface="Times New Roman"/>
                <a:cs typeface="Times New Roman"/>
              </a:rPr>
              <a:t>Consistent</a:t>
            </a:r>
            <a:endParaRPr lang="en-US" sz="2400" dirty="0">
              <a:latin typeface="Times New Roman"/>
              <a:cs typeface="Times New Roman"/>
            </a:endParaRPr>
          </a:p>
          <a:p>
            <a:pPr marL="527685" indent="-515620">
              <a:lnSpc>
                <a:spcPct val="100000"/>
              </a:lnSpc>
              <a:spcBef>
                <a:spcPts val="265"/>
              </a:spcBef>
              <a:buSzPct val="100000"/>
              <a:buAutoNum type="arabicPeriod"/>
              <a:tabLst>
                <a:tab pos="527685" algn="l"/>
                <a:tab pos="528320" algn="l"/>
              </a:tabLst>
            </a:pPr>
            <a:r>
              <a:rPr lang="en-US" sz="2400" spc="-5" dirty="0" smtClean="0">
                <a:latin typeface="Times New Roman"/>
                <a:cs typeface="Times New Roman"/>
              </a:rPr>
              <a:t>Coherent</a:t>
            </a:r>
            <a:endParaRPr lang="en-US" sz="2400" dirty="0">
              <a:latin typeface="Times New Roman"/>
              <a:cs typeface="Times New Roman"/>
            </a:endParaRPr>
          </a:p>
          <a:p>
            <a:pPr marL="527685" indent="-515620">
              <a:lnSpc>
                <a:spcPct val="100000"/>
              </a:lnSpc>
              <a:spcBef>
                <a:spcPts val="260"/>
              </a:spcBef>
              <a:buSzPct val="100000"/>
              <a:buAutoNum type="arabicPeriod"/>
              <a:tabLst>
                <a:tab pos="527685" algn="l"/>
                <a:tab pos="528320" algn="l"/>
              </a:tabLst>
            </a:pPr>
            <a:r>
              <a:rPr lang="en-US" sz="2400" spc="-5" dirty="0" smtClean="0">
                <a:latin typeface="Times New Roman"/>
                <a:cs typeface="Times New Roman"/>
              </a:rPr>
              <a:t>Courteous</a:t>
            </a:r>
            <a:endParaRPr lang="en-US" sz="2400" dirty="0">
              <a:latin typeface="Times New Roman"/>
              <a:cs typeface="Times New Roman"/>
            </a:endParaRPr>
          </a:p>
          <a:p>
            <a:pPr marL="527685" indent="-515620">
              <a:lnSpc>
                <a:spcPct val="100000"/>
              </a:lnSpc>
              <a:spcBef>
                <a:spcPts val="270"/>
              </a:spcBef>
              <a:buSzPct val="100000"/>
              <a:buAutoNum type="arabicPeriod"/>
              <a:tabLst>
                <a:tab pos="527685" algn="l"/>
                <a:tab pos="528320" algn="l"/>
              </a:tabLst>
            </a:pPr>
            <a:r>
              <a:rPr lang="en-US" sz="2400" spc="-5" dirty="0" smtClean="0">
                <a:latin typeface="Times New Roman"/>
                <a:cs typeface="Times New Roman"/>
              </a:rPr>
              <a:t>Credible</a:t>
            </a:r>
            <a:endParaRPr lang="en-US" sz="2400" dirty="0">
              <a:latin typeface="Times New Roman"/>
              <a:cs typeface="Times New Roman"/>
            </a:endParaRPr>
          </a:p>
          <a:p>
            <a:pPr marL="527685" indent="-515620">
              <a:lnSpc>
                <a:spcPct val="100000"/>
              </a:lnSpc>
              <a:spcBef>
                <a:spcPts val="260"/>
              </a:spcBef>
              <a:buSzPct val="100000"/>
              <a:buAutoNum type="arabicPeriod"/>
              <a:tabLst>
                <a:tab pos="527685" algn="l"/>
                <a:tab pos="528320" algn="l"/>
              </a:tabLst>
            </a:pPr>
            <a:r>
              <a:rPr lang="en-US" sz="2400" spc="-5" dirty="0" smtClean="0">
                <a:latin typeface="Times New Roman"/>
                <a:cs typeface="Times New Roman"/>
              </a:rPr>
              <a:t>Chronological</a:t>
            </a:r>
            <a:endParaRPr lang="en-US" sz="2400" dirty="0">
              <a:latin typeface="Times New Roman"/>
              <a:cs typeface="Times New Roman"/>
            </a:endParaRPr>
          </a:p>
          <a:p>
            <a:pPr marL="527685" indent="-515620">
              <a:lnSpc>
                <a:spcPct val="100000"/>
              </a:lnSpc>
              <a:spcBef>
                <a:spcPts val="265"/>
              </a:spcBef>
              <a:buSzPct val="100000"/>
              <a:buAutoNum type="arabicPeriod"/>
              <a:tabLst>
                <a:tab pos="527685" algn="l"/>
                <a:tab pos="528320" algn="l"/>
              </a:tabLst>
            </a:pPr>
            <a:r>
              <a:rPr lang="en-US" sz="2400" dirty="0" smtClean="0">
                <a:latin typeface="Times New Roman"/>
                <a:cs typeface="Times New Roman"/>
              </a:rPr>
              <a:t>Continuous</a:t>
            </a:r>
            <a:endParaRPr lang="en-US" sz="2400" dirty="0">
              <a:latin typeface="Times New Roman"/>
              <a:cs typeface="Times New Roman"/>
            </a:endParaRPr>
          </a:p>
          <a:p>
            <a:pPr marL="514350" indent="-514350">
              <a:buSzPct val="100000"/>
              <a:buFont typeface="+mj-lt"/>
              <a:buAutoNum type="arabicPeriod"/>
            </a:pPr>
            <a:endParaRPr lang="en-US" sz="2400" dirty="0"/>
          </a:p>
        </p:txBody>
      </p:sp>
    </p:spTree>
    <p:extLst>
      <p:ext uri="{BB962C8B-B14F-4D97-AF65-F5344CB8AC3E}">
        <p14:creationId xmlns:p14="http://schemas.microsoft.com/office/powerpoint/2010/main" val="1551743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Stage Fear &amp; Phobia</a:t>
            </a:r>
            <a:endParaRPr lang="en-US" dirty="0"/>
          </a:p>
        </p:txBody>
      </p:sp>
      <p:sp>
        <p:nvSpPr>
          <p:cNvPr id="3" name="Content Placeholder 2"/>
          <p:cNvSpPr>
            <a:spLocks noGrp="1"/>
          </p:cNvSpPr>
          <p:nvPr>
            <p:ph idx="1"/>
          </p:nvPr>
        </p:nvSpPr>
        <p:spPr>
          <a:xfrm>
            <a:off x="1698172" y="1854653"/>
            <a:ext cx="8940800" cy="4351338"/>
          </a:xfrm>
        </p:spPr>
        <p:txBody>
          <a:bodyPr>
            <a:normAutofit/>
          </a:bodyPr>
          <a:lstStyle/>
          <a:p>
            <a:pPr algn="just"/>
            <a:r>
              <a:rPr lang="en-US" sz="3200" dirty="0"/>
              <a:t>Fear of public speaking is a common form of anxiety. It can range from slight nervousness to paralyzing </a:t>
            </a:r>
            <a:r>
              <a:rPr lang="en-US" sz="3200" dirty="0" smtClean="0"/>
              <a:t>fear.</a:t>
            </a:r>
          </a:p>
          <a:p>
            <a:pPr algn="just"/>
            <a:r>
              <a:rPr lang="en-US" sz="3200" dirty="0" smtClean="0"/>
              <a:t> </a:t>
            </a:r>
            <a:r>
              <a:rPr lang="en-US" sz="3200" dirty="0"/>
              <a:t>Many people with this fear avoid public speaking </a:t>
            </a:r>
            <a:r>
              <a:rPr lang="en-US" sz="3200" dirty="0" smtClean="0"/>
              <a:t>situations </a:t>
            </a:r>
            <a:r>
              <a:rPr lang="en-US" sz="3200" dirty="0"/>
              <a:t>or they suffer through them with shaking hands and a quavering voice. </a:t>
            </a:r>
            <a:endParaRPr lang="en-US" sz="3200" dirty="0" smtClean="0"/>
          </a:p>
          <a:p>
            <a:pPr algn="just"/>
            <a:r>
              <a:rPr lang="en-US" sz="3200" dirty="0" smtClean="0"/>
              <a:t>But </a:t>
            </a:r>
            <a:r>
              <a:rPr lang="en-US" sz="3200" dirty="0"/>
              <a:t>with preparation and persistence, </a:t>
            </a:r>
            <a:r>
              <a:rPr lang="en-US" sz="3200" dirty="0" smtClean="0"/>
              <a:t>one </a:t>
            </a:r>
            <a:r>
              <a:rPr lang="en-US" sz="3200" dirty="0"/>
              <a:t>can overcome </a:t>
            </a:r>
            <a:r>
              <a:rPr lang="en-US" sz="3200" dirty="0" smtClean="0"/>
              <a:t>this phobia.</a:t>
            </a:r>
            <a:endParaRPr lang="en-US" sz="3200" dirty="0"/>
          </a:p>
        </p:txBody>
      </p:sp>
    </p:spTree>
    <p:extLst>
      <p:ext uri="{BB962C8B-B14F-4D97-AF65-F5344CB8AC3E}">
        <p14:creationId xmlns:p14="http://schemas.microsoft.com/office/powerpoint/2010/main" val="893249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Handling Anxiety – Step by Step</a:t>
            </a:r>
            <a:endParaRPr lang="en-US" dirty="0"/>
          </a:p>
        </p:txBody>
      </p:sp>
      <p:sp>
        <p:nvSpPr>
          <p:cNvPr id="3" name="Content Placeholder 2"/>
          <p:cNvSpPr>
            <a:spLocks noGrp="1"/>
          </p:cNvSpPr>
          <p:nvPr>
            <p:ph idx="1"/>
          </p:nvPr>
        </p:nvSpPr>
        <p:spPr/>
        <p:txBody>
          <a:bodyPr>
            <a:normAutofit lnSpcReduction="10000"/>
          </a:bodyPr>
          <a:lstStyle/>
          <a:p>
            <a:pPr algn="just"/>
            <a:r>
              <a:rPr lang="en-US" b="1" dirty="0"/>
              <a:t>Know your </a:t>
            </a:r>
            <a:r>
              <a:rPr lang="en-US" b="1" dirty="0" smtClean="0"/>
              <a:t>topic:</a:t>
            </a:r>
            <a:r>
              <a:rPr lang="en-US" dirty="0"/>
              <a:t> The better you understand what you're talking about — and the more you care about the topic — the less likely you'll make a </a:t>
            </a:r>
            <a:r>
              <a:rPr lang="en-US" dirty="0" smtClean="0"/>
              <a:t>mistake. </a:t>
            </a:r>
            <a:r>
              <a:rPr lang="en-US" dirty="0"/>
              <a:t>And if you do get lost, you'll be able to recover quickly. Take some time to consider what questions the audience may ask and have your responses ready</a:t>
            </a:r>
            <a:r>
              <a:rPr lang="en-US" dirty="0" smtClean="0"/>
              <a:t>.</a:t>
            </a:r>
          </a:p>
          <a:p>
            <a:pPr algn="just"/>
            <a:r>
              <a:rPr lang="en-US" b="1" dirty="0"/>
              <a:t>Get </a:t>
            </a:r>
            <a:r>
              <a:rPr lang="en-US" b="1" dirty="0" smtClean="0"/>
              <a:t>organized:</a:t>
            </a:r>
            <a:r>
              <a:rPr lang="en-US" dirty="0"/>
              <a:t> </a:t>
            </a:r>
            <a:r>
              <a:rPr lang="en-US" dirty="0" smtClean="0"/>
              <a:t>Carefully </a:t>
            </a:r>
            <a:r>
              <a:rPr lang="en-US" dirty="0"/>
              <a:t>plan out the information you want to </a:t>
            </a:r>
            <a:r>
              <a:rPr lang="en-US" dirty="0" smtClean="0"/>
              <a:t>present well before time, </a:t>
            </a:r>
            <a:r>
              <a:rPr lang="en-US" dirty="0"/>
              <a:t>including any props, audio or visual aids. The more organized you are, the less nervous you'll be. Use an outline on a small card to stay on track. If possible, visit the place where you'll be speaking and </a:t>
            </a:r>
            <a:r>
              <a:rPr lang="en-US" dirty="0" smtClean="0"/>
              <a:t>rehearse there before </a:t>
            </a:r>
            <a:r>
              <a:rPr lang="en-US" dirty="0"/>
              <a:t>your presentation.</a:t>
            </a:r>
          </a:p>
          <a:p>
            <a:pPr algn="just"/>
            <a:endParaRPr lang="en-US" dirty="0"/>
          </a:p>
          <a:p>
            <a:pPr algn="just"/>
            <a:endParaRPr lang="en-US" dirty="0"/>
          </a:p>
        </p:txBody>
      </p:sp>
    </p:spTree>
    <p:extLst>
      <p:ext uri="{BB962C8B-B14F-4D97-AF65-F5344CB8AC3E}">
        <p14:creationId xmlns:p14="http://schemas.microsoft.com/office/powerpoint/2010/main" val="1384965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434" y="940158"/>
            <a:ext cx="9453093" cy="5236805"/>
          </a:xfrm>
        </p:spPr>
        <p:txBody>
          <a:bodyPr>
            <a:normAutofit/>
          </a:bodyPr>
          <a:lstStyle/>
          <a:p>
            <a:pPr algn="just"/>
            <a:r>
              <a:rPr lang="en-US" b="1" dirty="0" smtClean="0"/>
              <a:t>Practice and practice more:</a:t>
            </a:r>
            <a:r>
              <a:rPr lang="en-US" dirty="0"/>
              <a:t> Practice your complete presentation several times. Do it for some people you're comfortable with and ask for feedback. It may also be helpful to practice with a few people with whom you're less familiar. Consider making a video of your presentation so you can watch it and see opportunities for improvement.</a:t>
            </a:r>
          </a:p>
          <a:p>
            <a:pPr algn="just"/>
            <a:r>
              <a:rPr lang="en-US" b="1" dirty="0"/>
              <a:t>Challenge specific </a:t>
            </a:r>
            <a:r>
              <a:rPr lang="en-US" b="1" dirty="0" smtClean="0"/>
              <a:t>worries:</a:t>
            </a:r>
            <a:r>
              <a:rPr lang="en-US" dirty="0"/>
              <a:t> When you're afraid of something, you may overestimate the likelihood of bad things happening. List your specific worries. Then directly challenge them by identifying probable and alternative outcomes and any objective evidence that supports each worry or the likelihood that your feared outcomes will happen.</a:t>
            </a:r>
          </a:p>
          <a:p>
            <a:pPr algn="just"/>
            <a:endParaRPr lang="en-US" dirty="0"/>
          </a:p>
        </p:txBody>
      </p:sp>
    </p:spTree>
    <p:extLst>
      <p:ext uri="{BB962C8B-B14F-4D97-AF65-F5344CB8AC3E}">
        <p14:creationId xmlns:p14="http://schemas.microsoft.com/office/powerpoint/2010/main" val="395073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38" y="965915"/>
            <a:ext cx="9697793" cy="5211048"/>
          </a:xfrm>
        </p:spPr>
        <p:txBody>
          <a:bodyPr>
            <a:normAutofit/>
          </a:bodyPr>
          <a:lstStyle/>
          <a:p>
            <a:pPr algn="just"/>
            <a:r>
              <a:rPr lang="en-US" b="1" dirty="0"/>
              <a:t>Visualize your </a:t>
            </a:r>
            <a:r>
              <a:rPr lang="en-US" b="1" dirty="0" smtClean="0"/>
              <a:t>success:</a:t>
            </a:r>
            <a:r>
              <a:rPr lang="en-US" dirty="0"/>
              <a:t> Imagine that your presentation will go well. Positive thoughts can help decrease some of your negativity about your social performance and relieve some anxiety.</a:t>
            </a:r>
          </a:p>
          <a:p>
            <a:pPr algn="just"/>
            <a:r>
              <a:rPr lang="en-US" b="1" dirty="0"/>
              <a:t>Do some deep </a:t>
            </a:r>
            <a:r>
              <a:rPr lang="en-US" b="1" dirty="0" smtClean="0"/>
              <a:t>breathing:</a:t>
            </a:r>
            <a:r>
              <a:rPr lang="en-US" dirty="0"/>
              <a:t> This can be very calming. Take two or more deep, slow breaths before you get up to the podium and during your speech.</a:t>
            </a:r>
          </a:p>
          <a:p>
            <a:pPr algn="just"/>
            <a:r>
              <a:rPr lang="en-US" b="1" dirty="0"/>
              <a:t>Focus on your material, not on </a:t>
            </a:r>
            <a:r>
              <a:rPr lang="en-US" b="1" dirty="0" smtClean="0"/>
              <a:t>the audience:</a:t>
            </a:r>
            <a:r>
              <a:rPr lang="en-US" dirty="0"/>
              <a:t> People mainly pay attention to new information — not how it's presented. They may not notice your nervousness. </a:t>
            </a:r>
          </a:p>
        </p:txBody>
      </p:sp>
    </p:spTree>
    <p:extLst>
      <p:ext uri="{BB962C8B-B14F-4D97-AF65-F5344CB8AC3E}">
        <p14:creationId xmlns:p14="http://schemas.microsoft.com/office/powerpoint/2010/main" val="3098741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8946" y="708338"/>
            <a:ext cx="10032643" cy="5468625"/>
          </a:xfrm>
        </p:spPr>
        <p:txBody>
          <a:bodyPr>
            <a:normAutofit/>
          </a:bodyPr>
          <a:lstStyle/>
          <a:p>
            <a:pPr algn="just"/>
            <a:r>
              <a:rPr lang="en-US" b="1" dirty="0" smtClean="0"/>
              <a:t>Don't fear a moment of silence:</a:t>
            </a:r>
            <a:r>
              <a:rPr lang="en-US" dirty="0" smtClean="0"/>
              <a:t> If you lose track of what you're saying or start to feel nervous , it may seem like you've been silent for an eternity. In reality, it's probably only a few seconds. Just take a few slow, deep breaths.</a:t>
            </a:r>
          </a:p>
          <a:p>
            <a:pPr algn="just"/>
            <a:r>
              <a:rPr lang="en-US" b="1" dirty="0" smtClean="0"/>
              <a:t>Recognize your success:</a:t>
            </a:r>
            <a:r>
              <a:rPr lang="en-US" dirty="0" smtClean="0"/>
              <a:t> After your speech or presentation, give yourself a pat on the back. It may not have been perfect, but chances are you're far more critical of yourself than your audience is. Everyone makes mistakes. Look at any mistakes you made as an opportunity to improve your skills.</a:t>
            </a:r>
          </a:p>
          <a:p>
            <a:pPr algn="just"/>
            <a:r>
              <a:rPr lang="en-US" b="1" dirty="0" smtClean="0"/>
              <a:t>Get support.</a:t>
            </a:r>
            <a:r>
              <a:rPr lang="en-US" dirty="0" smtClean="0"/>
              <a:t> Join a group that offers support for people who have difficulty with public speaking. </a:t>
            </a:r>
            <a:endParaRPr lang="en-US" dirty="0"/>
          </a:p>
        </p:txBody>
      </p:sp>
    </p:spTree>
    <p:extLst>
      <p:ext uri="{BB962C8B-B14F-4D97-AF65-F5344CB8AC3E}">
        <p14:creationId xmlns:p14="http://schemas.microsoft.com/office/powerpoint/2010/main" val="28303224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323</TotalTime>
  <Words>906</Words>
  <Application>Microsoft Office PowerPoint</Application>
  <PresentationFormat>Widescreen</PresentationFormat>
  <Paragraphs>133</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Black</vt:lpstr>
      <vt:lpstr>Brush Script MT</vt:lpstr>
      <vt:lpstr>Calibri</vt:lpstr>
      <vt:lpstr>Georgia</vt:lpstr>
      <vt:lpstr>Times New Roman</vt:lpstr>
      <vt:lpstr>Office Theme</vt:lpstr>
      <vt:lpstr>Soft Skills -III</vt:lpstr>
      <vt:lpstr>What is Communication</vt:lpstr>
      <vt:lpstr>Functions of Communication</vt:lpstr>
      <vt:lpstr>Important “C” Of Communication</vt:lpstr>
      <vt:lpstr>Stage Fear &amp; Phobia</vt:lpstr>
      <vt:lpstr>Handling Anxiety – Step by Step</vt:lpstr>
      <vt:lpstr>PowerPoint Presentation</vt:lpstr>
      <vt:lpstr>PowerPoint Presentation</vt:lpstr>
      <vt:lpstr>PowerPoint Presentation</vt:lpstr>
      <vt:lpstr>Resume 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of accomplishments:  1.Increased account base by 50% at two locations. 2.Developed friendly, supportive relationships with coffee shop customers, building a loyal base of repeat  customers. 3.Advised callers on how to make connections. 4.Designed and presented hour-long weekly orientation  program; doubled membership 5.Assembled materials and reports. 6.Developed greatly improved filing system saving time. 7.Transformed a disorganized warehouse into a smooth- running organization; saved $250,000 in recovered  stock.</vt:lpstr>
      <vt:lpstr>Step 6. List past jobs.</vt:lpstr>
      <vt:lpstr>Step 7. List training and Education</vt:lpstr>
      <vt:lpstr>Step 8. Choose a format</vt:lpstr>
      <vt:lpstr>Step 9. Arrange Your Action Statements</vt:lpstr>
      <vt:lpstr>Step 10. Summarize your key points at the top</vt:lpstr>
      <vt:lpstr>Reminders</vt:lpstr>
      <vt:lpstr>COURTESY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 Skills</dc:title>
  <dc:creator>ECE</dc:creator>
  <cp:lastModifiedBy>ECE</cp:lastModifiedBy>
  <cp:revision>146</cp:revision>
  <dcterms:created xsi:type="dcterms:W3CDTF">2020-08-21T10:25:09Z</dcterms:created>
  <dcterms:modified xsi:type="dcterms:W3CDTF">2020-09-10T04:24:57Z</dcterms:modified>
</cp:coreProperties>
</file>